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36"/>
  </p:handoutMasterIdLst>
  <p:sldIdLst>
    <p:sldId id="4069" r:id="rId10"/>
    <p:sldId id="3910" r:id="rId11"/>
    <p:sldId id="4046" r:id="rId12"/>
    <p:sldId id="4042" r:id="rId14"/>
    <p:sldId id="4043" r:id="rId15"/>
    <p:sldId id="4044" r:id="rId16"/>
    <p:sldId id="4045" r:id="rId17"/>
    <p:sldId id="4047" r:id="rId18"/>
    <p:sldId id="4048" r:id="rId19"/>
    <p:sldId id="4049" r:id="rId20"/>
    <p:sldId id="4050" r:id="rId21"/>
    <p:sldId id="4051" r:id="rId22"/>
    <p:sldId id="4052" r:id="rId23"/>
    <p:sldId id="4053" r:id="rId24"/>
    <p:sldId id="4054" r:id="rId25"/>
    <p:sldId id="4055" r:id="rId26"/>
    <p:sldId id="4056" r:id="rId27"/>
    <p:sldId id="4057" r:id="rId28"/>
    <p:sldId id="4058" r:id="rId29"/>
    <p:sldId id="4059" r:id="rId30"/>
    <p:sldId id="4060" r:id="rId31"/>
    <p:sldId id="4061" r:id="rId32"/>
    <p:sldId id="4065" r:id="rId33"/>
    <p:sldId id="4062" r:id="rId34"/>
    <p:sldId id="4031" r:id="rId35"/>
  </p:sldIdLst>
  <p:sldSz cx="12192000" cy="6858000"/>
  <p:notesSz cx="6858000" cy="9144000"/>
  <p:embeddedFontLst>
    <p:embeddedFont>
      <p:font typeface="微软雅黑" panose="020B0503020204020204" pitchFamily="34" charset="-122"/>
      <p:regular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MS UI Gothic" panose="020B0600070205080204" pitchFamily="34" charset="-128"/>
      <p:regular r:id="rId45"/>
    </p:embeddedFont>
    <p:embeddedFont>
      <p:font typeface="黑体" panose="02010609060101010101" pitchFamily="49" charset="-122"/>
      <p:regular r:id="rId46"/>
    </p:embeddedFont>
    <p:embeddedFont>
      <p:font typeface="华文细黑" panose="02010600040101010101" pitchFamily="2" charset="-122"/>
      <p:regular r:id="rId47"/>
    </p:embeddedFont>
    <p:embeddedFont>
      <p:font typeface="华文新魏" panose="02010800040101010101" pitchFamily="2" charset="-122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等线" panose="02010600030101010101" charset="-122"/>
      <p:regular r:id="rId53"/>
    </p:embeddedFont>
    <p:embeddedFont>
      <p:font typeface="Garamond" panose="02020404030301010803" pitchFamily="18" charset="0"/>
      <p:regular r:id="rId54"/>
      <p:bold r:id="rId55"/>
      <p:italic r:id="rId56"/>
    </p:embeddedFont>
    <p:embeddedFont>
      <p:font typeface="Franklin Gothic Heavy" panose="020B0903020102020204" pitchFamily="34" charset="0"/>
      <p:regular r:id="rId57"/>
      <p:italic r:id="rId58"/>
    </p:embeddedFont>
    <p:embeddedFont>
      <p:font typeface="Calibri" panose="020F0502020204030204"/>
      <p:regular r:id="rId59"/>
      <p:bold r:id="rId60"/>
      <p:italic r:id="rId61"/>
      <p:boldItalic r:id="rId62"/>
    </p:embeddedFont>
    <p:embeddedFont>
      <p:font typeface="Simplified Arabic" panose="02020603050405020304" pitchFamily="18" charset="-78"/>
      <p:regular r:id="rId63"/>
      <p:bold r:id="rId64"/>
    </p:embeddedFont>
    <p:embeddedFont>
      <p:font typeface="Tahoma" panose="020B0604030504040204" pitchFamily="34" charset="0"/>
      <p:regular r:id="rId65"/>
      <p:bold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39DDB"/>
    <a:srgbClr val="240CD2"/>
    <a:srgbClr val="3438F6"/>
    <a:srgbClr val="3333CC"/>
    <a:srgbClr val="0000FF"/>
    <a:srgbClr val="2513CB"/>
    <a:srgbClr val="0066FF"/>
    <a:srgbClr val="180C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>
        <p:scale>
          <a:sx n="55" d="100"/>
          <a:sy n="55" d="100"/>
        </p:scale>
        <p:origin x="2002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7" Type="http://schemas.openxmlformats.org/officeDocument/2006/relationships/tags" Target="tags/tag4.xml"/><Relationship Id="rId66" Type="http://schemas.openxmlformats.org/officeDocument/2006/relationships/font" Target="fonts/font27.fntdata"/><Relationship Id="rId65" Type="http://schemas.openxmlformats.org/officeDocument/2006/relationships/font" Target="fonts/font26.fntdata"/><Relationship Id="rId64" Type="http://schemas.openxmlformats.org/officeDocument/2006/relationships/font" Target="fonts/font25.fntdata"/><Relationship Id="rId63" Type="http://schemas.openxmlformats.org/officeDocument/2006/relationships/font" Target="fonts/font24.fntdata"/><Relationship Id="rId62" Type="http://schemas.openxmlformats.org/officeDocument/2006/relationships/font" Target="fonts/font23.fntdata"/><Relationship Id="rId61" Type="http://schemas.openxmlformats.org/officeDocument/2006/relationships/font" Target="fonts/font22.fntdata"/><Relationship Id="rId60" Type="http://schemas.openxmlformats.org/officeDocument/2006/relationships/font" Target="fonts/font21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20.fntdata"/><Relationship Id="rId58" Type="http://schemas.openxmlformats.org/officeDocument/2006/relationships/font" Target="fonts/font19.fntdata"/><Relationship Id="rId57" Type="http://schemas.openxmlformats.org/officeDocument/2006/relationships/font" Target="fonts/font18.fntdata"/><Relationship Id="rId56" Type="http://schemas.openxmlformats.org/officeDocument/2006/relationships/font" Target="fonts/font17.fntdata"/><Relationship Id="rId55" Type="http://schemas.openxmlformats.org/officeDocument/2006/relationships/font" Target="fonts/font16.fntdata"/><Relationship Id="rId54" Type="http://schemas.openxmlformats.org/officeDocument/2006/relationships/font" Target="fonts/font15.fntdata"/><Relationship Id="rId53" Type="http://schemas.openxmlformats.org/officeDocument/2006/relationships/font" Target="fonts/font14.fntdata"/><Relationship Id="rId52" Type="http://schemas.openxmlformats.org/officeDocument/2006/relationships/font" Target="fonts/font13.fntdata"/><Relationship Id="rId51" Type="http://schemas.openxmlformats.org/officeDocument/2006/relationships/font" Target="fonts/font12.fntdata"/><Relationship Id="rId50" Type="http://schemas.openxmlformats.org/officeDocument/2006/relationships/font" Target="fonts/font11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10.fntdata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X86</a:t>
            </a:r>
            <a:r>
              <a:rPr lang="zh-CN" altLang="en-US" dirty="0" smtClean="0"/>
              <a:t>中的基址寄存器包括：</a:t>
            </a:r>
            <a:endParaRPr lang="en-US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代码段寄存器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(Code Segment Register)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，其值为代码段的段值；</a:t>
            </a:r>
            <a:br>
              <a:rPr lang="zh-CN" altLang="en-US" dirty="0" smtClean="0"/>
            </a:br>
            <a:r>
              <a:rPr lang="zh-CN" altLang="en-US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数据段寄存器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Segment Register)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，其值为数据段的段值；</a:t>
            </a:r>
            <a:br>
              <a:rPr lang="zh-CN" altLang="en-US" dirty="0" smtClean="0"/>
            </a:br>
            <a:r>
              <a:rPr lang="zh-CN" altLang="en-US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附加段寄存器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 Segment Register)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，其值为附加数据段的段值；</a:t>
            </a:r>
            <a:br>
              <a:rPr lang="zh-CN" altLang="en-US" dirty="0" smtClean="0"/>
            </a:br>
            <a:r>
              <a:rPr lang="zh-CN" altLang="en-US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堆栈段寄存器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(Stack Segment Register)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，其值为堆栈段的段值；</a:t>
            </a:r>
            <a:br>
              <a:rPr lang="zh-CN" altLang="en-US" dirty="0" smtClean="0"/>
            </a:br>
            <a:r>
              <a:rPr lang="zh-CN" altLang="en-US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附加段寄存器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 Segment Register)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，其值为附加数据段的段值；</a:t>
            </a:r>
            <a:br>
              <a:rPr lang="zh-CN" altLang="en-US" dirty="0" smtClean="0"/>
            </a:br>
            <a:r>
              <a:rPr lang="zh-CN" altLang="en-US" dirty="0" smtClean="0"/>
              <a:t>  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附加段寄存器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 Segment Register)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，其值为附加数据段的段值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X86</a:t>
            </a:r>
            <a:r>
              <a:rPr lang="zh-CN" altLang="en-US" dirty="0" smtClean="0"/>
              <a:t>中 基地址寄存器的值要左移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位，相当于乘</a:t>
            </a:r>
            <a:r>
              <a:rPr lang="en-US" altLang="zh-CN" dirty="0" smtClean="0"/>
              <a:t>16</a:t>
            </a:r>
            <a:r>
              <a:rPr lang="zh-CN" altLang="en-US" smtClean="0"/>
              <a:t>，再与偏移量的值相加才能得到物理地址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  指令系统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6208" y="1032159"/>
            <a:ext cx="2904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指令寻址方式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0435" y="1853249"/>
            <a:ext cx="82396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计算指令有效地址的方法</a:t>
            </a:r>
            <a:r>
              <a:rPr lang="en-US" altLang="zh-CN" sz="2400" dirty="0" smtClean="0">
                <a:latin typeface="+mn-ea"/>
              </a:rPr>
              <a:t>(?)</a:t>
            </a:r>
            <a:r>
              <a:rPr lang="zh-CN" altLang="en-US" sz="2500" dirty="0" smtClean="0">
                <a:latin typeface="+mn-ea"/>
              </a:rPr>
              <a:t>；</a:t>
            </a:r>
            <a:endParaRPr lang="zh-CN" altLang="en-US" sz="2500" dirty="0">
              <a:latin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861309" y="2446593"/>
            <a:ext cx="8218805" cy="16227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/>
              <a:t>指令</a:t>
            </a:r>
            <a:r>
              <a:rPr lang="zh-CN" altLang="en-US" dirty="0"/>
              <a:t>的寻址方式只有两种</a:t>
            </a:r>
            <a:endParaRPr lang="zh-CN" altLang="en-US" dirty="0"/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顺序</a:t>
            </a:r>
            <a:r>
              <a:rPr lang="zh-CN" altLang="en-US" sz="2400" dirty="0"/>
              <a:t>寻址</a:t>
            </a:r>
            <a:endParaRPr lang="zh-CN" altLang="en-US" sz="2400" dirty="0"/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跳跃寻址</a:t>
            </a:r>
            <a:endParaRPr lang="zh-CN" altLang="en-US" sz="2400" dirty="0"/>
          </a:p>
        </p:txBody>
      </p:sp>
      <p:sp>
        <p:nvSpPr>
          <p:cNvPr id="8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7861" y="955957"/>
            <a:ext cx="2904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指令寻址方式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430" y="2273394"/>
            <a:ext cx="991288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0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程序</a:t>
            </a:r>
            <a:r>
              <a:rPr lang="zh-CN" altLang="en-US" sz="2400" dirty="0">
                <a:latin typeface="+mn-ea"/>
              </a:rPr>
              <a:t>的指令序列在主存顺序存放。执行时从第一条指令</a:t>
            </a:r>
            <a:r>
              <a:rPr lang="zh-CN" altLang="en-US" sz="2400" dirty="0" smtClean="0">
                <a:latin typeface="+mn-ea"/>
              </a:rPr>
              <a:t>开始</a:t>
            </a:r>
            <a:r>
              <a:rPr lang="en-US" altLang="zh-CN" sz="2400" dirty="0" smtClean="0">
                <a:latin typeface="+mn-ea"/>
              </a:rPr>
              <a:t>(!)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zh-CN" altLang="en-US" sz="2400" dirty="0">
                <a:latin typeface="+mn-ea"/>
              </a:rPr>
              <a:t>逐条取出</a:t>
            </a:r>
            <a:r>
              <a:rPr lang="zh-CN" altLang="en-US" sz="2400" dirty="0" smtClean="0">
                <a:latin typeface="+mn-ea"/>
              </a:rPr>
              <a:t>并执行</a:t>
            </a:r>
            <a:r>
              <a:rPr lang="zh-CN" altLang="en-US" sz="2400" dirty="0">
                <a:latin typeface="+mn-ea"/>
              </a:rPr>
              <a:t>，这种程序的顺序执行过程，称为</a:t>
            </a:r>
            <a:r>
              <a:rPr lang="zh-CN" altLang="en-US" sz="2400" u="sng" dirty="0">
                <a:solidFill>
                  <a:srgbClr val="3333CC"/>
                </a:solidFill>
                <a:latin typeface="+mn-ea"/>
              </a:rPr>
              <a:t>顺序寻址方式</a:t>
            </a:r>
            <a:r>
              <a:rPr lang="zh-CN" altLang="en-US" sz="2400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0430" y="3568870"/>
            <a:ext cx="1000747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中</a:t>
            </a:r>
            <a:r>
              <a:rPr lang="zh-CN" altLang="en-US" sz="2400" dirty="0" smtClean="0">
                <a:latin typeface="+mn-ea"/>
              </a:rPr>
              <a:t>设置 </a:t>
            </a:r>
            <a:r>
              <a:rPr lang="zh-CN" altLang="en-US" sz="2400" u="sng" dirty="0" smtClean="0">
                <a:solidFill>
                  <a:srgbClr val="3333CC"/>
                </a:solidFill>
                <a:latin typeface="+mn-ea"/>
              </a:rPr>
              <a:t>程序计数器</a:t>
            </a:r>
            <a:r>
              <a:rPr lang="zh-CN" altLang="en-US" sz="2400" dirty="0" smtClean="0">
                <a:solidFill>
                  <a:srgbClr val="3333CC"/>
                </a:solidFill>
                <a:latin typeface="+mn-ea"/>
              </a:rPr>
              <a:t>（</a:t>
            </a:r>
            <a:r>
              <a:rPr lang="en-US" altLang="zh-CN" sz="2400" dirty="0" smtClean="0">
                <a:solidFill>
                  <a:srgbClr val="3333CC"/>
                </a:solidFill>
                <a:latin typeface="+mn-ea"/>
              </a:rPr>
              <a:t>PC</a:t>
            </a:r>
            <a:r>
              <a:rPr lang="zh-CN" altLang="en-US" sz="2400" dirty="0">
                <a:solidFill>
                  <a:srgbClr val="3333CC"/>
                </a:solidFill>
                <a:latin typeface="+mn-ea"/>
              </a:rPr>
              <a:t>）</a:t>
            </a:r>
            <a:r>
              <a:rPr lang="zh-CN" altLang="en-US" sz="2400" dirty="0">
                <a:latin typeface="+mn-ea"/>
              </a:rPr>
              <a:t>对</a:t>
            </a:r>
            <a:r>
              <a:rPr lang="zh-CN" altLang="en-US" sz="2400" dirty="0" smtClean="0">
                <a:latin typeface="+mn-ea"/>
              </a:rPr>
              <a:t>指令</a:t>
            </a:r>
            <a:r>
              <a:rPr lang="zh-CN" altLang="en-US" sz="2400" dirty="0">
                <a:latin typeface="+mn-ea"/>
              </a:rPr>
              <a:t>执行</a:t>
            </a:r>
            <a:r>
              <a:rPr lang="zh-CN" altLang="en-US" sz="2400" dirty="0" smtClean="0">
                <a:latin typeface="+mn-ea"/>
              </a:rPr>
              <a:t>顺序</a:t>
            </a:r>
            <a:r>
              <a:rPr lang="zh-CN" altLang="en-US" sz="2400" dirty="0" smtClean="0">
                <a:latin typeface="+mn-ea"/>
              </a:rPr>
              <a:t>进行记录。开始存放程序首</a:t>
            </a:r>
            <a:r>
              <a:rPr lang="zh-CN" altLang="en-US" sz="2400" dirty="0">
                <a:latin typeface="+mn-ea"/>
              </a:rPr>
              <a:t>地址</a:t>
            </a:r>
            <a:r>
              <a:rPr lang="zh-CN" altLang="en-US" sz="2400" dirty="0" smtClean="0">
                <a:latin typeface="+mn-ea"/>
              </a:rPr>
              <a:t>，执行</a:t>
            </a:r>
            <a:r>
              <a:rPr lang="zh-CN" altLang="en-US" sz="2400" dirty="0">
                <a:latin typeface="+mn-ea"/>
              </a:rPr>
              <a:t>一条指令，</a:t>
            </a:r>
            <a:r>
              <a:rPr lang="en-US" altLang="zh-CN" sz="2400" dirty="0">
                <a:latin typeface="+mn-ea"/>
              </a:rPr>
              <a:t>PC </a:t>
            </a:r>
            <a:r>
              <a:rPr lang="zh-CN" altLang="en-US" sz="2400" dirty="0" smtClean="0">
                <a:latin typeface="+mn-ea"/>
              </a:rPr>
              <a:t>加</a:t>
            </a:r>
            <a:r>
              <a:rPr lang="en-US" altLang="zh-CN" sz="2400" dirty="0" smtClean="0">
                <a:latin typeface="+mn-ea"/>
              </a:rPr>
              <a:t>”1”</a:t>
            </a:r>
            <a:r>
              <a:rPr lang="zh-CN" altLang="en-US" sz="2400" dirty="0" smtClean="0">
                <a:latin typeface="+mn-ea"/>
              </a:rPr>
              <a:t>，指出</a:t>
            </a:r>
            <a:r>
              <a:rPr lang="zh-CN" altLang="en-US" sz="2400" dirty="0">
                <a:latin typeface="+mn-ea"/>
              </a:rPr>
              <a:t>下条</a:t>
            </a:r>
            <a:r>
              <a:rPr lang="zh-CN" altLang="en-US" sz="2400" dirty="0" smtClean="0">
                <a:latin typeface="+mn-ea"/>
              </a:rPr>
              <a:t>指令地址</a:t>
            </a:r>
            <a:r>
              <a:rPr lang="zh-CN" altLang="en-US" sz="2400" dirty="0">
                <a:latin typeface="+mn-ea"/>
              </a:rPr>
              <a:t>，直到程序结束。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0430" y="160578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(1) </a:t>
            </a:r>
            <a:r>
              <a:rPr lang="zh-CN" altLang="en-US" sz="2400" dirty="0" smtClean="0">
                <a:latin typeface="+mn-ea"/>
              </a:rPr>
              <a:t>指令的顺序</a:t>
            </a:r>
            <a:r>
              <a:rPr lang="zh-CN" altLang="en-US" sz="2400" dirty="0">
                <a:latin typeface="+mn-ea"/>
              </a:rPr>
              <a:t>寻址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0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62137" y="1775973"/>
            <a:ext cx="2568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/>
              <a:t>指令的顺序寻址</a:t>
            </a:r>
            <a:endParaRPr lang="zh-CN" altLang="en-US" sz="24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5482" y="2983657"/>
            <a:ext cx="1676400" cy="304800"/>
          </a:xfrm>
          <a:prstGeom prst="rect">
            <a:avLst/>
          </a:prstGeom>
          <a:solidFill>
            <a:srgbClr val="8BA8FE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i="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en-US" altLang="zh-CN" sz="2400" i="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361882" y="3217528"/>
            <a:ext cx="1371600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709669" y="2997305"/>
            <a:ext cx="1800225" cy="406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i="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en-US" altLang="zh-CN" sz="2400" i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AX</a:t>
            </a:r>
            <a:endParaRPr lang="en-US" altLang="zh-CN" sz="2400" i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709669" y="3362430"/>
            <a:ext cx="1800225" cy="406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i="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</a:t>
            </a:r>
            <a:r>
              <a:rPr lang="en-US" altLang="zh-CN" sz="2400" i="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ax,bx</a:t>
            </a:r>
            <a:endParaRPr lang="en-US" altLang="zh-CN" sz="2400" i="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709669" y="3782147"/>
            <a:ext cx="1800225" cy="407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709669" y="4189804"/>
            <a:ext cx="1800225" cy="4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7524" y="2521998"/>
            <a:ext cx="545341" cy="461665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</a:t>
            </a:r>
            <a:endParaRPr lang="en-US" altLang="zh-CN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061210" y="3355749"/>
            <a:ext cx="684804" cy="721707"/>
            <a:chOff x="3714354" y="4183061"/>
            <a:chExt cx="684804" cy="721707"/>
          </a:xfrm>
        </p:grpSpPr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V="1">
              <a:off x="3862626" y="4183061"/>
              <a:ext cx="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714354" y="4443103"/>
              <a:ext cx="684804" cy="46166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  <a:endPara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3984817" y="2759814"/>
            <a:ext cx="728084" cy="461665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en-US" altLang="zh-CN" sz="2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938010" y="3326503"/>
            <a:ext cx="910827" cy="461665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138294" y="2571855"/>
            <a:ext cx="793750" cy="45720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682250" y="2977248"/>
            <a:ext cx="1676400" cy="358007"/>
          </a:xfrm>
          <a:prstGeom prst="rect">
            <a:avLst/>
          </a:prstGeom>
          <a:solidFill>
            <a:srgbClr val="8BA8FE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i="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endParaRPr lang="en-US" altLang="zh-CN" sz="2400" i="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54561" y="2956578"/>
            <a:ext cx="3801979" cy="461665"/>
            <a:chOff x="7507705" y="3783890"/>
            <a:chExt cx="3801979" cy="461665"/>
          </a:xfrm>
        </p:grpSpPr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8693458" y="3783890"/>
              <a:ext cx="2616226" cy="46166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20000"/>
                </a:spcBef>
                <a:spcAft>
                  <a:spcPts val="0"/>
                </a:spcAft>
                <a:buClr>
                  <a:srgbClr val="0000FF"/>
                </a:buClr>
                <a:buSzPct val="70000"/>
                <a:defRPr/>
              </a:pPr>
              <a:r>
                <a:rPr lang="en-US" altLang="zh-CN" sz="2400" kern="0" dirty="0" smtClea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  <a:ea typeface="华文新魏" panose="02010800040101010101" pitchFamily="2" charset="-122"/>
                  <a:sym typeface="Wingdings" panose="05000000000000000000" pitchFamily="2" charset="2"/>
                </a:rPr>
                <a:t>IR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Garamond" panose="02020404030301010803" pitchFamily="18" charset="0"/>
                  <a:ea typeface="华文新魏" panose="02010800040101010101" pitchFamily="2" charset="-122"/>
                </a:rPr>
                <a:t>Mem[pc++]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anose="020B09030201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07705" y="3898231"/>
              <a:ext cx="866274" cy="216569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内容占位符 2"/>
          <p:cNvSpPr>
            <a:spLocks noGrp="1"/>
          </p:cNvSpPr>
          <p:nvPr/>
        </p:nvSpPr>
        <p:spPr>
          <a:xfrm>
            <a:off x="1838443" y="4799211"/>
            <a:ext cx="3363303" cy="612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需要深刻理解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“+1”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201747" y="4945691"/>
            <a:ext cx="928048" cy="25930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内容占位符 2"/>
          <p:cNvSpPr>
            <a:spLocks noGrp="1"/>
          </p:cNvSpPr>
          <p:nvPr/>
        </p:nvSpPr>
        <p:spPr>
          <a:xfrm>
            <a:off x="6480958" y="4787838"/>
            <a:ext cx="4903223" cy="612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存储</a:t>
            </a:r>
            <a:r>
              <a:rPr lang="en-US" altLang="zh-CN" dirty="0" smtClean="0"/>
              <a:t>1</a:t>
            </a:r>
            <a:r>
              <a:rPr lang="zh-CN" altLang="en-US" dirty="0" smtClean="0"/>
              <a:t>条指令占用的字节单元数</a:t>
            </a:r>
            <a:endParaRPr lang="zh-CN" altLang="en-US" dirty="0" smtClean="0"/>
          </a:p>
        </p:txBody>
      </p:sp>
      <p:sp>
        <p:nvSpPr>
          <p:cNvPr id="27" name="内容占位符 2"/>
          <p:cNvSpPr>
            <a:spLocks noGrp="1"/>
          </p:cNvSpPr>
          <p:nvPr/>
        </p:nvSpPr>
        <p:spPr>
          <a:xfrm>
            <a:off x="6574060" y="5394216"/>
            <a:ext cx="4903223" cy="612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与存储字长有关！</a:t>
            </a:r>
            <a:endParaRPr lang="zh-CN" altLang="en-US" dirty="0" smtClean="0"/>
          </a:p>
        </p:txBody>
      </p:sp>
      <p:sp>
        <p:nvSpPr>
          <p:cNvPr id="28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7861" y="955957"/>
            <a:ext cx="2904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指令寻址方式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0" grpId="0" animBg="1"/>
      <p:bldP spid="25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62137" y="1732429"/>
            <a:ext cx="2568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/>
              <a:t>指令的跳跃寻址</a:t>
            </a:r>
            <a:endParaRPr lang="zh-CN" altLang="en-US" sz="24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69984" y="4572658"/>
            <a:ext cx="1828800" cy="381000"/>
          </a:xfrm>
          <a:prstGeom prst="rect">
            <a:avLst/>
          </a:prstGeom>
          <a:solidFill>
            <a:srgbClr val="4F81BD"/>
          </a:solidFill>
          <a:ln w="9525">
            <a:solidFill>
              <a:sysClr val="windowText" lastClr="000000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</a:rPr>
              <a:t>IR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819184" y="2538479"/>
            <a:ext cx="1828800" cy="381000"/>
          </a:xfrm>
          <a:prstGeom prst="rect">
            <a:avLst/>
          </a:prstGeom>
          <a:solidFill>
            <a:srgbClr val="8BA8FE"/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100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702084" y="2529546"/>
            <a:ext cx="1905000" cy="3810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b="1" i="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JMP 103</a:t>
            </a:r>
            <a:endParaRPr kumimoji="1" lang="en-US" altLang="zh-CN" sz="1800" b="1" i="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702084" y="2899433"/>
            <a:ext cx="19050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5702084" y="3278846"/>
            <a:ext cx="19050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702084" y="3659846"/>
            <a:ext cx="1905000" cy="381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>
                <a:solidFill>
                  <a:schemeClr val="dk1"/>
                </a:solidFill>
                <a:latin typeface="Calibri" panose="020F0502020204030204"/>
                <a:ea typeface="宋体" panose="02010600030101010101" pitchFamily="2" charset="-122"/>
              </a:rPr>
              <a:t>MOV AX,BX</a:t>
            </a:r>
            <a:endParaRPr lang="en-US" altLang="zh-CN" i="0" kern="0" dirty="0">
              <a:solidFill>
                <a:schemeClr val="dk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5702084" y="4040846"/>
            <a:ext cx="1905000" cy="1295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8333777" y="2938979"/>
            <a:ext cx="914400" cy="1319122"/>
          </a:xfrm>
          <a:prstGeom prst="curvedLeftArrow">
            <a:avLst>
              <a:gd name="adj1" fmla="val 35000"/>
              <a:gd name="adj2" fmla="val 71514"/>
              <a:gd name="adj3" fmla="val 33333"/>
            </a:avLst>
          </a:prstGeom>
          <a:solidFill>
            <a:srgbClr val="8BA8FE"/>
          </a:solidFill>
          <a:ln w="9525">
            <a:solidFill>
              <a:sysClr val="windowText" lastClr="000000"/>
            </a:solidFill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711484" y="2758146"/>
            <a:ext cx="990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 flipV="1">
            <a:off x="3755809" y="2940117"/>
            <a:ext cx="0" cy="1620000"/>
          </a:xfrm>
          <a:prstGeom prst="line">
            <a:avLst/>
          </a:prstGeom>
          <a:noFill/>
          <a:ln w="50800" cap="flat" cmpd="sng" algn="ctr">
            <a:solidFill>
              <a:srgbClr val="4BACC6"/>
            </a:solidFill>
            <a:prstDash val="soli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442650" y="2129322"/>
            <a:ext cx="508000" cy="396875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anose="020B0903020102020204" pitchFamily="34" charset="0"/>
              </a:rPr>
              <a:t>PC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anose="020B0903020102020204" pitchFamily="34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178334" y="2091396"/>
            <a:ext cx="793750" cy="457200"/>
          </a:xfrm>
          <a:prstGeom prst="rect">
            <a:avLst/>
          </a:prstGeom>
          <a:noFill/>
          <a:ln w="2857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anose="02020404030301010803" pitchFamily="18" charset="0"/>
                <a:ea typeface="华文新魏" panose="02010800040101010101" pitchFamily="2" charset="-122"/>
              </a:rPr>
              <a:t>内存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Garamond" panose="02020404030301010803" pitchFamily="18" charset="0"/>
              <a:ea typeface="华文新魏" panose="02010800040101010101" pitchFamily="2" charset="-122"/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7681647" y="2543833"/>
            <a:ext cx="541337" cy="3365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anose="020B0903020102020204" pitchFamily="34" charset="0"/>
              </a:rPr>
              <a:t>100</a:t>
            </a:r>
            <a:endParaRPr lang="en-US" altLang="zh-CN" sz="160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7641959" y="2926421"/>
            <a:ext cx="642938" cy="3365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anose="020B0903020102020204" pitchFamily="34" charset="0"/>
              </a:rPr>
              <a:t> 101 </a:t>
            </a:r>
            <a:endParaRPr lang="en-US" altLang="zh-CN" sz="160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7681647" y="3309009"/>
            <a:ext cx="541337" cy="3365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anose="020B0903020102020204" pitchFamily="34" charset="0"/>
              </a:rPr>
              <a:t>102</a:t>
            </a:r>
            <a:endParaRPr lang="en-US" altLang="zh-CN" sz="160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7629259" y="3691596"/>
            <a:ext cx="642938" cy="33655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anose="020B0903020102020204" pitchFamily="34" charset="0"/>
              </a:rPr>
              <a:t> 103 </a:t>
            </a:r>
            <a:endParaRPr lang="en-US" altLang="zh-CN" sz="160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Franklin Gothic Heavy" panose="020B09030201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14648" y="3026126"/>
            <a:ext cx="473075" cy="869950"/>
            <a:chOff x="3316288" y="3090863"/>
            <a:chExt cx="473075" cy="869950"/>
          </a:xfrm>
        </p:grpSpPr>
        <p:sp>
          <p:nvSpPr>
            <p:cNvPr id="24" name="Line 13"/>
            <p:cNvSpPr>
              <a:spLocks noChangeShapeType="1"/>
            </p:cNvSpPr>
            <p:nvPr/>
          </p:nvSpPr>
          <p:spPr bwMode="auto">
            <a:xfrm flipV="1">
              <a:off x="3536950" y="3090863"/>
              <a:ext cx="0" cy="53340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316288" y="3624263"/>
              <a:ext cx="473075" cy="33655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FF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Franklin Gothic Heavy" panose="020B0903020102020204" pitchFamily="34" charset="0"/>
                </a:rPr>
                <a:t> +1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anose="020B0903020102020204" pitchFamily="34" charset="0"/>
              </a:endParaRPr>
            </a:p>
          </p:txBody>
        </p:sp>
      </p:grp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2882684" y="4572658"/>
            <a:ext cx="1828800" cy="3810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t>JMP 103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779734" y="4972708"/>
            <a:ext cx="1963737" cy="45720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anose="02020404030301010803" pitchFamily="18" charset="0"/>
                <a:ea typeface="华文新魏" panose="02010800040101010101" pitchFamily="2" charset="-122"/>
              </a:rPr>
              <a:t>指令寄存器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anose="020B0903020102020204" pitchFamily="34" charset="0"/>
                <a:ea typeface="华文新魏" panose="02010800040101010101" pitchFamily="2" charset="-122"/>
              </a:rPr>
              <a:t>IR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anose="020B09030201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2863634" y="4560117"/>
            <a:ext cx="1841500" cy="393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 AX,BX</a:t>
            </a:r>
            <a:endParaRPr kumimoji="1"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4708309" y="4725058"/>
            <a:ext cx="990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2805536" y="2538479"/>
            <a:ext cx="1873250" cy="401638"/>
          </a:xfrm>
          <a:prstGeom prst="rect">
            <a:avLst/>
          </a:prstGeom>
          <a:solidFill>
            <a:srgbClr val="8BA8FE"/>
          </a:soli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101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2805536" y="2557232"/>
            <a:ext cx="1873250" cy="401638"/>
          </a:xfrm>
          <a:prstGeom prst="rect">
            <a:avLst/>
          </a:prstGeom>
          <a:solidFill>
            <a:srgbClr val="8BA8FE"/>
          </a:soli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103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2829976" y="2564730"/>
            <a:ext cx="1873250" cy="401638"/>
          </a:xfrm>
          <a:prstGeom prst="rect">
            <a:avLst/>
          </a:prstGeom>
          <a:solidFill>
            <a:srgbClr val="8BA8FE"/>
          </a:soli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104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 flipH="1">
            <a:off x="1883389" y="3605083"/>
            <a:ext cx="2279178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anose="02020404030301010803" pitchFamily="18" charset="0"/>
                <a:ea typeface="华文新魏" panose="02010800040101010101" pitchFamily="2" charset="-122"/>
              </a:rPr>
              <a:t>PC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anose="02020404030301010803" pitchFamily="18" charset="0"/>
                <a:ea typeface="华文新魏" panose="02010800040101010101" pitchFamily="2" charset="-122"/>
                <a:sym typeface="Symbol" panose="05050102010706020507" pitchFamily="18" charset="2"/>
              </a:rPr>
              <a:t>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anose="02020404030301010803" pitchFamily="18" charset="0"/>
                <a:ea typeface="华文新魏" panose="02010800040101010101" pitchFamily="2" charset="-122"/>
              </a:rPr>
              <a:t>IR(A)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anose="020B09030201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7861" y="955957"/>
            <a:ext cx="2904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指令寻址方式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15" grpId="1" animBg="1"/>
      <p:bldP spid="16" grpId="0" animBg="1"/>
      <p:bldP spid="26" grpId="0" animBg="1"/>
      <p:bldP spid="28" grpId="0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7861" y="955957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1651134" y="2003826"/>
            <a:ext cx="4449416" cy="452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000" dirty="0" smtClean="0">
                <a:solidFill>
                  <a:srgbClr val="9966FF"/>
                </a:solidFill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形成操作数有效地址的方法      </a:t>
            </a:r>
            <a:endParaRPr lang="zh-CN" altLang="en-US" sz="2400" dirty="0" smtClean="0">
              <a:latin typeface="+mn-ea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716450" y="2566145"/>
            <a:ext cx="6714945" cy="547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当数据在主存中时， 需要</a:t>
            </a:r>
            <a:r>
              <a:rPr lang="zh-CN" altLang="en-US" sz="2400" dirty="0" smtClean="0">
                <a:latin typeface="+mn-ea"/>
              </a:rPr>
              <a:t>计算其</a:t>
            </a:r>
            <a:r>
              <a:rPr lang="zh-CN" altLang="en-US" sz="2400" dirty="0" smtClean="0">
                <a:latin typeface="+mn-ea"/>
              </a:rPr>
              <a:t>有效地址</a:t>
            </a:r>
            <a:r>
              <a:rPr lang="en-US" altLang="zh-CN" sz="2400" dirty="0" smtClean="0">
                <a:latin typeface="+mn-ea"/>
              </a:rPr>
              <a:t>E</a:t>
            </a:r>
            <a:endParaRPr lang="en-US" altLang="zh-CN" dirty="0" smtClean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1729610" y="3114330"/>
            <a:ext cx="2140671" cy="547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000" dirty="0" smtClean="0">
                <a:solidFill>
                  <a:srgbClr val="9966FF"/>
                </a:solidFill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S=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(E)</a:t>
            </a:r>
            <a:endParaRPr lang="en-US" altLang="zh-CN" dirty="0" smtClean="0">
              <a:solidFill>
                <a:schemeClr val="accent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430" y="1605782"/>
            <a:ext cx="2149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(1) </a:t>
            </a:r>
            <a:r>
              <a:rPr lang="zh-CN" altLang="en-US" sz="2400" dirty="0">
                <a:latin typeface="+mn-ea"/>
              </a:rPr>
              <a:t>立即</a:t>
            </a:r>
            <a:r>
              <a:rPr lang="zh-CN" altLang="en-US" sz="2400" dirty="0" smtClean="0">
                <a:latin typeface="+mn-ea"/>
              </a:rPr>
              <a:t>数寻址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1293" y="3538700"/>
            <a:ext cx="8218488" cy="588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S=D</a:t>
            </a:r>
            <a:endParaRPr lang="en-US" altLang="zh-CN" dirty="0"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30621" y="2232611"/>
            <a:ext cx="3887411" cy="422275"/>
            <a:chOff x="3409749" y="2994608"/>
            <a:chExt cx="3887411" cy="422275"/>
          </a:xfrm>
        </p:grpSpPr>
        <p:sp>
          <p:nvSpPr>
            <p:cNvPr id="8" name="Rectangle 16"/>
            <p:cNvSpPr>
              <a:spLocks noChangeArrowheads="1"/>
            </p:cNvSpPr>
            <p:nvPr/>
          </p:nvSpPr>
          <p:spPr bwMode="auto">
            <a:xfrm>
              <a:off x="3409749" y="2994608"/>
              <a:ext cx="1028409" cy="4222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i="0" kern="0" dirty="0" smtClean="0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4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4638614" y="2994608"/>
              <a:ext cx="729649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i="0" kern="0" dirty="0" smtClean="0">
                  <a:solidFill>
                    <a:sysClr val="windowText" lastClr="000000"/>
                  </a:solidFill>
                  <a:latin typeface="+mn-ea"/>
                </a:rPr>
                <a:t>  000  </a:t>
              </a:r>
              <a:endParaRPr kumimoji="1" lang="en-US" altLang="zh-CN" sz="24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5618327" y="2994608"/>
              <a:ext cx="1678833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i="0" kern="0" dirty="0" smtClean="0">
                  <a:solidFill>
                    <a:sysClr val="windowText" lastClr="000000"/>
                  </a:solidFill>
                  <a:latin typeface="+mn-ea"/>
                </a:rPr>
                <a:t>200H</a:t>
              </a:r>
              <a:endParaRPr kumimoji="1" lang="en-US" altLang="zh-CN" sz="24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434412" y="2213578"/>
            <a:ext cx="8218488" cy="545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zh-CN" altLang="en-US" sz="2400" dirty="0">
                <a:latin typeface="+mn-ea"/>
              </a:rPr>
              <a:t>指令</a:t>
            </a:r>
            <a:r>
              <a:rPr lang="zh-CN" altLang="en-US" sz="2400" dirty="0" smtClean="0">
                <a:latin typeface="+mn-ea"/>
              </a:rPr>
              <a:t>地址码字段是操作数本身</a:t>
            </a:r>
            <a:endParaRPr lang="zh-CN" altLang="en-US" sz="2400" dirty="0" smtClean="0">
              <a:latin typeface="+mn-ea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098743" y="2955596"/>
            <a:ext cx="8218488" cy="631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例</a:t>
            </a:r>
            <a:r>
              <a:rPr lang="en-US" altLang="zh-CN" dirty="0" smtClean="0">
                <a:latin typeface="+mn-ea"/>
              </a:rPr>
              <a:t>   MOV  AX,200H    </a:t>
            </a: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 AX </a:t>
            </a:r>
            <a:r>
              <a:rPr lang="en-US" altLang="zh-CN" dirty="0" smtClean="0">
                <a:latin typeface="+mn-ea"/>
                <a:sym typeface="Symbol" panose="05050102010706020507" pitchFamily="18" charset="2"/>
              </a:rPr>
              <a:t></a:t>
            </a:r>
            <a:r>
              <a:rPr lang="en-US" altLang="zh-CN" dirty="0" smtClean="0">
                <a:latin typeface="+mn-ea"/>
              </a:rPr>
              <a:t> 200H</a:t>
            </a:r>
            <a:r>
              <a:rPr lang="zh-CN" altLang="en-US" dirty="0" smtClean="0">
                <a:latin typeface="+mn-ea"/>
              </a:rPr>
              <a:t>） 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567543" y="3966978"/>
            <a:ext cx="10069286" cy="2207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300" dirty="0" smtClean="0">
                <a:latin typeface="+mn-ea"/>
              </a:rPr>
              <a:t>特点：</a:t>
            </a:r>
            <a:r>
              <a:rPr lang="zh-CN" altLang="en-US" sz="2300" dirty="0">
                <a:latin typeface="+mn-ea"/>
              </a:rPr>
              <a:t> </a:t>
            </a:r>
            <a:endParaRPr lang="en-US" altLang="zh-CN" sz="2300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300" dirty="0">
                <a:latin typeface="+mn-ea"/>
              </a:rPr>
              <a:t> </a:t>
            </a:r>
            <a:r>
              <a:rPr lang="zh-CN" altLang="en-US" sz="23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取指操作将数据与指令一并读入</a:t>
            </a:r>
            <a:r>
              <a:rPr lang="en-US" altLang="zh-CN" sz="2300" dirty="0" smtClean="0">
                <a:latin typeface="+mn-ea"/>
              </a:rPr>
              <a:t>CPU</a:t>
            </a:r>
            <a:r>
              <a:rPr lang="zh-CN" altLang="en-US" sz="2300" dirty="0" smtClean="0">
                <a:latin typeface="+mn-ea"/>
              </a:rPr>
              <a:t>内部寄存器</a:t>
            </a:r>
            <a:r>
              <a:rPr lang="zh-CN" altLang="en-US" sz="2300" dirty="0" smtClean="0">
                <a:latin typeface="+mn-ea"/>
              </a:rPr>
              <a:t>，指令执行速度快</a:t>
            </a:r>
            <a:endParaRPr lang="en-US" altLang="zh-CN" sz="2300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300" dirty="0">
                <a:latin typeface="+mn-ea"/>
              </a:rPr>
              <a:t> </a:t>
            </a:r>
            <a:r>
              <a:rPr lang="zh-CN" altLang="en-US" sz="23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便于程序设计（变量赋初值）</a:t>
            </a:r>
            <a:endParaRPr lang="en-US" altLang="zh-CN" sz="2300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300" dirty="0">
                <a:latin typeface="+mn-ea"/>
              </a:rPr>
              <a:t> </a:t>
            </a:r>
            <a:r>
              <a:rPr lang="zh-CN" altLang="en-US" sz="23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数据</a:t>
            </a:r>
            <a:r>
              <a:rPr lang="zh-CN" altLang="en-US" sz="2300" dirty="0">
                <a:latin typeface="+mn-ea"/>
              </a:rPr>
              <a:t>大小受字段位数限制</a:t>
            </a:r>
            <a:endParaRPr lang="en-US" altLang="zh-CN" sz="2300" dirty="0">
              <a:latin typeface="+mn-ea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7659030" y="2229420"/>
            <a:ext cx="234197" cy="422275"/>
          </a:xfrm>
          <a:prstGeom prst="rect">
            <a:avLst/>
          </a:prstGeom>
          <a:solidFill>
            <a:schemeClr val="accent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400" i="0" kern="0" dirty="0" smtClean="0">
                <a:solidFill>
                  <a:sysClr val="windowText" lastClr="000000"/>
                </a:solidFill>
                <a:latin typeface="+mn-ea"/>
              </a:rPr>
              <a:t>    </a:t>
            </a:r>
            <a:endParaRPr kumimoji="1" lang="en-US" altLang="zh-CN" sz="2400" i="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8605002" y="2225860"/>
            <a:ext cx="234197" cy="422275"/>
          </a:xfrm>
          <a:prstGeom prst="rect">
            <a:avLst/>
          </a:prstGeom>
          <a:solidFill>
            <a:schemeClr val="accent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400" i="0" kern="0" dirty="0" smtClean="0">
                <a:solidFill>
                  <a:sysClr val="windowText" lastClr="000000"/>
                </a:solidFill>
                <a:latin typeface="+mn-ea"/>
              </a:rPr>
              <a:t>    </a:t>
            </a:r>
            <a:endParaRPr kumimoji="1" lang="en-US" altLang="zh-CN" sz="2400" i="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7861" y="955957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430" y="1605782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(2) </a:t>
            </a:r>
            <a:r>
              <a:rPr lang="zh-CN" altLang="en-US" sz="2400" dirty="0" smtClean="0">
                <a:latin typeface="+mn-ea"/>
              </a:rPr>
              <a:t>寄存器寻址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91484" y="2198480"/>
            <a:ext cx="5116287" cy="545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zh-CN" altLang="en-US" sz="2400" dirty="0" smtClean="0">
                <a:latin typeface="+mn-ea"/>
              </a:rPr>
              <a:t>操作数在地址码字段指定的寄存器中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44313" y="2851717"/>
            <a:ext cx="5434172" cy="631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例</a:t>
            </a:r>
            <a:r>
              <a:rPr lang="en-US" altLang="zh-CN" dirty="0" smtClean="0">
                <a:latin typeface="+mn-ea"/>
              </a:rPr>
              <a:t>   MOV  AX, BX    </a:t>
            </a:r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 AX </a:t>
            </a:r>
            <a:r>
              <a:rPr lang="en-US" altLang="zh-CN" dirty="0" smtClean="0">
                <a:latin typeface="+mn-ea"/>
                <a:sym typeface="Symbol" panose="05050102010706020507" pitchFamily="18" charset="2"/>
              </a:rPr>
              <a:t> (</a:t>
            </a:r>
            <a:r>
              <a:rPr lang="en-US" altLang="zh-CN" dirty="0" smtClean="0">
                <a:latin typeface="+mn-ea"/>
              </a:rPr>
              <a:t>BX</a:t>
            </a:r>
            <a:r>
              <a:rPr lang="en-US" altLang="zh-CN" dirty="0">
                <a:latin typeface="+mn-ea"/>
              </a:rPr>
              <a:t>)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 </a:t>
            </a:r>
            <a:endParaRPr lang="zh-CN" altLang="en-US" dirty="0" smtClean="0"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266381" y="2243979"/>
            <a:ext cx="3887412" cy="422275"/>
            <a:chOff x="3409749" y="2994608"/>
            <a:chExt cx="3887412" cy="422275"/>
          </a:xfrm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3409749" y="2994608"/>
              <a:ext cx="1028409" cy="4222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i="0" kern="0" dirty="0" smtClean="0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4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4649805" y="2994608"/>
              <a:ext cx="718458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i="0" kern="0" dirty="0" smtClean="0">
                  <a:solidFill>
                    <a:sysClr val="windowText" lastClr="000000"/>
                  </a:solidFill>
                  <a:latin typeface="+mn-ea"/>
                </a:rPr>
                <a:t>  000  </a:t>
              </a:r>
              <a:endParaRPr kumimoji="1" lang="en-US" altLang="zh-CN" sz="24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5681651" y="2994608"/>
              <a:ext cx="1615510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400" i="0" kern="0" dirty="0" smtClean="0">
                  <a:solidFill>
                    <a:sysClr val="windowText" lastClr="000000"/>
                  </a:solidFill>
                  <a:latin typeface="+mn-ea"/>
                </a:rPr>
                <a:t>001</a:t>
              </a:r>
              <a:endParaRPr kumimoji="1" lang="en-US" altLang="zh-CN" sz="24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070430" y="3338256"/>
            <a:ext cx="10466020" cy="2207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操作数在寄存器中，指令执行速度快；</a:t>
            </a:r>
            <a:endParaRPr lang="en-US" altLang="zh-CN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能</a:t>
            </a:r>
            <a:r>
              <a:rPr lang="zh-CN" altLang="en-US" dirty="0" smtClean="0">
                <a:latin typeface="+mn-ea"/>
              </a:rPr>
              <a:t>访问数据</a:t>
            </a:r>
            <a:r>
              <a:rPr lang="zh-CN" altLang="en-US" dirty="0" smtClean="0">
                <a:latin typeface="+mn-ea"/>
              </a:rPr>
              <a:t>大小一般与计算机字长</a:t>
            </a:r>
            <a:r>
              <a:rPr lang="zh-CN" altLang="en-US" dirty="0">
                <a:latin typeface="+mn-ea"/>
              </a:rPr>
              <a:t>相同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地址字段的位数</a:t>
            </a:r>
            <a:r>
              <a:rPr lang="zh-CN" altLang="en-US" dirty="0" smtClean="0">
                <a:latin typeface="+mn-ea"/>
              </a:rPr>
              <a:t>影响能访问的</a:t>
            </a:r>
            <a:r>
              <a:rPr lang="en-US" altLang="zh-CN" dirty="0" smtClean="0">
                <a:latin typeface="+mn-ea"/>
              </a:rPr>
              <a:t>CPU</a:t>
            </a:r>
            <a:r>
              <a:rPr lang="zh-CN" altLang="en-US" dirty="0">
                <a:latin typeface="+mn-ea"/>
              </a:rPr>
              <a:t>内</a:t>
            </a:r>
            <a:r>
              <a:rPr lang="zh-CN" altLang="en-US" dirty="0" smtClean="0">
                <a:latin typeface="+mn-ea"/>
              </a:rPr>
              <a:t>通用寄存器及其数量；</a:t>
            </a:r>
            <a:endParaRPr lang="en-US" altLang="zh-CN" dirty="0">
              <a:latin typeface="+mn-ea"/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8263038" y="2237809"/>
            <a:ext cx="234197" cy="422275"/>
          </a:xfrm>
          <a:prstGeom prst="rect">
            <a:avLst/>
          </a:prstGeom>
          <a:solidFill>
            <a:schemeClr val="accent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400" i="0" kern="0" dirty="0" smtClean="0">
                <a:solidFill>
                  <a:sysClr val="windowText" lastClr="000000"/>
                </a:solidFill>
                <a:latin typeface="+mn-ea"/>
              </a:rPr>
              <a:t>    </a:t>
            </a:r>
            <a:endParaRPr kumimoji="1" lang="en-US" altLang="zh-CN" sz="2400" i="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9272879" y="2245658"/>
            <a:ext cx="234197" cy="422275"/>
          </a:xfrm>
          <a:prstGeom prst="rect">
            <a:avLst/>
          </a:prstGeom>
          <a:solidFill>
            <a:schemeClr val="accent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400" i="0" kern="0" dirty="0" smtClean="0">
                <a:solidFill>
                  <a:sysClr val="windowText" lastClr="000000"/>
                </a:solidFill>
                <a:latin typeface="+mn-ea"/>
              </a:rPr>
              <a:t>    </a:t>
            </a:r>
            <a:endParaRPr kumimoji="1" lang="en-US" altLang="zh-CN" sz="2400" i="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7861" y="955957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0430" y="1605782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(3)</a:t>
            </a:r>
            <a:r>
              <a:rPr lang="zh-CN" altLang="en-US" sz="2400" dirty="0" smtClean="0">
                <a:latin typeface="+mn-ea"/>
              </a:rPr>
              <a:t>直接寻址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89133" y="2165282"/>
            <a:ext cx="8346936" cy="49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latin typeface="+mn-ea"/>
              </a:rPr>
              <a:t>地址</a:t>
            </a:r>
            <a:r>
              <a:rPr lang="zh-CN" altLang="en-US" sz="2400" dirty="0">
                <a:latin typeface="+mn-ea"/>
              </a:rPr>
              <a:t>码字段直接给出</a:t>
            </a:r>
            <a:r>
              <a:rPr lang="zh-CN" altLang="en-US" sz="2400" dirty="0" smtClean="0">
                <a:latin typeface="+mn-ea"/>
              </a:rPr>
              <a:t>操作数</a:t>
            </a:r>
            <a:r>
              <a:rPr lang="zh-CN" altLang="en-US" sz="2400" dirty="0">
                <a:latin typeface="+mn-ea"/>
              </a:rPr>
              <a:t>地址</a:t>
            </a:r>
            <a:r>
              <a:rPr lang="en-US" altLang="zh-CN" sz="2400" dirty="0">
                <a:latin typeface="+mn-ea"/>
              </a:rPr>
              <a:t>.  </a:t>
            </a:r>
            <a:r>
              <a:rPr lang="en-US" altLang="zh-CN" sz="2400" dirty="0" smtClean="0">
                <a:latin typeface="+mn-ea"/>
              </a:rPr>
              <a:t>E=D, S=(D)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01415" y="2721094"/>
            <a:ext cx="3698956" cy="631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   </a:t>
            </a:r>
            <a:r>
              <a:rPr lang="en-US" altLang="zh-CN" dirty="0" smtClean="0">
                <a:latin typeface="+mn-ea"/>
              </a:rPr>
              <a:t>   </a:t>
            </a:r>
            <a:r>
              <a:rPr lang="en-US" altLang="zh-CN" dirty="0" smtClean="0">
                <a:latin typeface="+mn-ea"/>
              </a:rPr>
              <a:t>MOV  AX, [200H]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709132" y="4100146"/>
            <a:ext cx="1225304" cy="451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5498344" y="3844953"/>
            <a:ext cx="151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>
              <a:latin typeface="+mn-ea"/>
            </a:endParaRPr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V="1">
            <a:off x="5512410" y="3185725"/>
            <a:ext cx="0" cy="64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01837" y="2740639"/>
            <a:ext cx="4320000" cy="1585067"/>
            <a:chOff x="6501837" y="2972865"/>
            <a:chExt cx="4386427" cy="1585067"/>
          </a:xfrm>
        </p:grpSpPr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6501837" y="3697010"/>
              <a:ext cx="569387" cy="369332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18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200</a:t>
              </a:r>
              <a:endParaRPr lang="en-US" altLang="zh-CN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4476" y="2972865"/>
              <a:ext cx="3803788" cy="1585067"/>
              <a:chOff x="7084476" y="2972865"/>
              <a:chExt cx="3803788" cy="1585067"/>
            </a:xfrm>
          </p:grpSpPr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7087651" y="3460652"/>
                <a:ext cx="2010446" cy="395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endParaRPr lang="zh-CN" altLang="en-US" i="0">
                  <a:latin typeface="+mn-ea"/>
                </a:endParaRP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7089572" y="3856516"/>
                <a:ext cx="2010446" cy="3603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b="1" i="0" kern="0">
                    <a:latin typeface="+mn-ea"/>
                  </a:rPr>
                  <a:t>77</a:t>
                </a:r>
                <a:endParaRPr kumimoji="1" lang="en-US" altLang="zh-CN" b="1" i="0" kern="0">
                  <a:latin typeface="+mn-ea"/>
                </a:endParaRP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7084476" y="4216879"/>
                <a:ext cx="2010446" cy="3410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/>
                <a:endParaRPr lang="zh-CN" altLang="en-US" i="0">
                  <a:latin typeface="+mn-ea"/>
                </a:endParaRPr>
              </a:p>
            </p:txBody>
          </p:sp>
          <p:sp>
            <p:nvSpPr>
              <p:cNvPr id="16" name="Rectangle 21"/>
              <p:cNvSpPr>
                <a:spLocks noChangeArrowheads="1"/>
              </p:cNvSpPr>
              <p:nvPr/>
            </p:nvSpPr>
            <p:spPr bwMode="auto">
              <a:xfrm>
                <a:off x="7756258" y="2972865"/>
                <a:ext cx="7937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None/>
                </a:pPr>
                <a:r>
                  <a:rPr lang="zh-CN" altLang="en-US" sz="2400" i="0" dirty="0">
                    <a:solidFill>
                      <a:schemeClr val="tx1"/>
                    </a:solidFill>
                    <a:latin typeface="+mn-ea"/>
                  </a:rPr>
                  <a:t>内存</a:t>
                </a:r>
                <a:endParaRPr lang="zh-CN" altLang="en-US" sz="2400" i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762848" y="3812345"/>
                <a:ext cx="1125416" cy="4360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030394" y="3348111"/>
                <a:ext cx="64711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 smtClean="0">
                    <a:latin typeface="+mn-ea"/>
                  </a:rPr>
                  <a:t>AX</a:t>
                </a:r>
                <a:endParaRPr lang="zh-CN" altLang="en-US" sz="2200" dirty="0">
                  <a:latin typeface="+mn-ea"/>
                </a:endParaRPr>
              </a:p>
            </p:txBody>
          </p:sp>
        </p:grpSp>
      </p:grpSp>
      <p:sp>
        <p:nvSpPr>
          <p:cNvPr id="19" name="右箭头 18"/>
          <p:cNvSpPr/>
          <p:nvPr/>
        </p:nvSpPr>
        <p:spPr>
          <a:xfrm>
            <a:off x="9175619" y="3737073"/>
            <a:ext cx="480109" cy="16299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04942" y="3575281"/>
            <a:ext cx="1125416" cy="436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77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2213980" y="4649160"/>
            <a:ext cx="5347962" cy="484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提供访问主存的操作</a:t>
            </a:r>
            <a:r>
              <a:rPr lang="en-US" altLang="zh-CN" dirty="0" smtClean="0">
                <a:latin typeface="+mn-ea"/>
              </a:rPr>
              <a:t>;</a:t>
            </a:r>
            <a:endParaRPr lang="zh-CN" altLang="en-US" dirty="0" smtClean="0">
              <a:latin typeface="+mn-ea"/>
            </a:endParaRPr>
          </a:p>
          <a:p>
            <a:pPr marL="457200" lvl="1" indent="0" fontAlgn="auto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  </a:t>
            </a:r>
            <a:endParaRPr lang="en-US" altLang="zh-CN" dirty="0">
              <a:latin typeface="+mn-ea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201280" y="5172420"/>
            <a:ext cx="6995331" cy="410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获得</a:t>
            </a:r>
            <a:r>
              <a:rPr lang="zh-CN" altLang="en-US" dirty="0">
                <a:latin typeface="+mn-ea"/>
              </a:rPr>
              <a:t>数据要访问主存，指令执行速度</a:t>
            </a:r>
            <a:r>
              <a:rPr lang="zh-CN" altLang="en-US" dirty="0" smtClean="0">
                <a:latin typeface="+mn-ea"/>
              </a:rPr>
              <a:t>慢</a:t>
            </a:r>
            <a:r>
              <a:rPr lang="en-US" altLang="zh-CN" dirty="0" smtClean="0">
                <a:latin typeface="+mn-ea"/>
              </a:rPr>
              <a:t>;</a:t>
            </a:r>
            <a:endParaRPr lang="en-US" altLang="zh-CN" dirty="0">
              <a:latin typeface="+mn-ea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206724" y="5719634"/>
            <a:ext cx="8105675" cy="507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>
                <a:latin typeface="+mn-ea"/>
                <a:sym typeface="Wingdings" panose="05000000000000000000" pitchFamily="2" charset="2"/>
              </a:rPr>
              <a:t>指令格式中</a:t>
            </a:r>
            <a:r>
              <a:rPr lang="zh-CN" altLang="en-US" dirty="0" smtClean="0">
                <a:latin typeface="+mn-ea"/>
              </a:rPr>
              <a:t>地址字段位数</a:t>
            </a:r>
            <a:r>
              <a:rPr lang="zh-CN" altLang="en-US" dirty="0" smtClean="0">
                <a:latin typeface="+mn-ea"/>
              </a:rPr>
              <a:t>决定了访存空间大小</a:t>
            </a:r>
            <a:r>
              <a:rPr lang="en-US" altLang="zh-CN" dirty="0" smtClean="0">
                <a:latin typeface="+mn-ea"/>
              </a:rPr>
              <a:t>;</a:t>
            </a:r>
            <a:endParaRPr lang="en-US" altLang="zh-CN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7861" y="955957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0430" y="1452299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(4)</a:t>
            </a:r>
            <a:r>
              <a:rPr lang="zh-CN" altLang="en-US" sz="2400" dirty="0">
                <a:latin typeface="+mn-ea"/>
              </a:rPr>
              <a:t>间</a:t>
            </a:r>
            <a:r>
              <a:rPr lang="zh-CN" altLang="en-US" sz="2400" dirty="0" smtClean="0">
                <a:latin typeface="+mn-ea"/>
              </a:rPr>
              <a:t>接寻址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717817" y="1750368"/>
            <a:ext cx="7836759" cy="545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 smtClean="0">
                <a:latin typeface="+mn-ea"/>
              </a:rPr>
              <a:t>地址</a:t>
            </a:r>
            <a:r>
              <a:rPr lang="zh-CN" altLang="en-US" sz="2400" dirty="0">
                <a:latin typeface="+mn-ea"/>
              </a:rPr>
              <a:t>码字</a:t>
            </a:r>
            <a:r>
              <a:rPr lang="zh-CN" altLang="en-US" sz="2400" dirty="0" smtClean="0">
                <a:latin typeface="+mn-ea"/>
              </a:rPr>
              <a:t>段给</a:t>
            </a:r>
            <a:r>
              <a:rPr lang="zh-CN" altLang="en-US" sz="2400" dirty="0" smtClean="0">
                <a:latin typeface="+mn-ea"/>
              </a:rPr>
              <a:t>出的是操作数地址</a:t>
            </a:r>
            <a:r>
              <a:rPr lang="zh-CN" altLang="en-US" sz="2400" dirty="0" smtClean="0">
                <a:latin typeface="+mn-ea"/>
              </a:rPr>
              <a:t>的地址</a:t>
            </a:r>
            <a:r>
              <a:rPr lang="en-US" altLang="zh-CN" sz="2400" dirty="0">
                <a:latin typeface="+mn-ea"/>
              </a:rPr>
              <a:t>.  E</a:t>
            </a:r>
            <a:r>
              <a:rPr lang="en-US" altLang="zh-CN" sz="2400" dirty="0" smtClean="0">
                <a:latin typeface="+mn-ea"/>
              </a:rPr>
              <a:t>=(D), S= ((D))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717817" y="2399383"/>
            <a:ext cx="3924234" cy="631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>
                <a:latin typeface="+mn-ea"/>
              </a:rPr>
              <a:t>MOV  </a:t>
            </a:r>
            <a:r>
              <a:rPr lang="en-US" altLang="zh-CN" dirty="0" smtClean="0">
                <a:latin typeface="+mn-ea"/>
              </a:rPr>
              <a:t>AX, I[200H]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32125" y="4752436"/>
            <a:ext cx="3831218" cy="4329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5523744" y="3405903"/>
            <a:ext cx="151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V="1">
            <a:off x="5537810" y="2924475"/>
            <a:ext cx="0" cy="46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246640" y="5861069"/>
            <a:ext cx="7662989" cy="624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获得</a:t>
            </a:r>
            <a:r>
              <a:rPr lang="zh-CN" altLang="en-US" dirty="0">
                <a:latin typeface="+mn-ea"/>
              </a:rPr>
              <a:t>数据要访问</a:t>
            </a:r>
            <a:r>
              <a:rPr lang="zh-CN" altLang="en-US" dirty="0" smtClean="0">
                <a:latin typeface="+mn-ea"/>
              </a:rPr>
              <a:t>主存</a:t>
            </a:r>
            <a:r>
              <a:rPr lang="en-US" altLang="zh-CN" dirty="0" smtClean="0">
                <a:latin typeface="+mn-ea"/>
              </a:rPr>
              <a:t>2</a:t>
            </a:r>
            <a:r>
              <a:rPr lang="zh-CN" altLang="en-US" dirty="0" smtClean="0">
                <a:latin typeface="+mn-ea"/>
              </a:rPr>
              <a:t>次，</a:t>
            </a:r>
            <a:r>
              <a:rPr lang="zh-CN" altLang="en-US" dirty="0">
                <a:latin typeface="+mn-ea"/>
              </a:rPr>
              <a:t>指令执行</a:t>
            </a:r>
            <a:r>
              <a:rPr lang="zh-CN" altLang="en-US" dirty="0" smtClean="0">
                <a:latin typeface="+mn-ea"/>
              </a:rPr>
              <a:t>速度太慢</a:t>
            </a:r>
            <a:endParaRPr lang="en-US" altLang="zh-CN" dirty="0">
              <a:latin typeface="+mn-ea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232127" y="5189422"/>
            <a:ext cx="9883675" cy="507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解决</a:t>
            </a:r>
            <a:r>
              <a:rPr lang="zh-CN" altLang="en-US" dirty="0">
                <a:latin typeface="+mn-ea"/>
              </a:rPr>
              <a:t>了直接寻址方式下</a:t>
            </a:r>
            <a:r>
              <a:rPr lang="zh-CN" altLang="en-US" dirty="0" smtClean="0">
                <a:latin typeface="+mn-ea"/>
              </a:rPr>
              <a:t>地址字段位数</a:t>
            </a:r>
            <a:r>
              <a:rPr lang="zh-CN" altLang="en-US" dirty="0" smtClean="0">
                <a:latin typeface="+mn-ea"/>
              </a:rPr>
              <a:t>限制访存范围的问题</a:t>
            </a:r>
            <a:endParaRPr lang="en-US" altLang="zh-CN" dirty="0">
              <a:latin typeface="+mn-ea"/>
            </a:endParaRPr>
          </a:p>
        </p:txBody>
      </p:sp>
      <p:sp>
        <p:nvSpPr>
          <p:cNvPr id="12" name="右箭头 11"/>
          <p:cNvSpPr/>
          <p:nvPr/>
        </p:nvSpPr>
        <p:spPr>
          <a:xfrm flipH="1" flipV="1">
            <a:off x="6469743" y="4412353"/>
            <a:ext cx="510790" cy="2757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弧形箭头 12"/>
          <p:cNvSpPr/>
          <p:nvPr/>
        </p:nvSpPr>
        <p:spPr>
          <a:xfrm>
            <a:off x="9241971" y="3425381"/>
            <a:ext cx="391886" cy="1161143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11121" y="2263527"/>
            <a:ext cx="3882907" cy="2506503"/>
            <a:chOff x="5174790" y="2972865"/>
            <a:chExt cx="3915787" cy="2506503"/>
          </a:xfrm>
        </p:grpSpPr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6622969" y="3756484"/>
              <a:ext cx="511680" cy="39966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18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200</a:t>
              </a:r>
              <a:endParaRPr lang="en-US" altLang="zh-CN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7093027" y="3487721"/>
              <a:ext cx="1996766" cy="39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7089189" y="3881461"/>
              <a:ext cx="1996766" cy="396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b="1" i="0" kern="0" dirty="0" smtClean="0">
                  <a:latin typeface="Times New Roman" panose="02020603050405020304" pitchFamily="18" charset="0"/>
                  <a:ea typeface="宋体" panose="02010600030101010101" pitchFamily="2" charset="-122"/>
                </a:rPr>
                <a:t>203</a:t>
              </a:r>
              <a:endParaRPr kumimoji="1" lang="en-US" altLang="zh-CN" b="1" i="0" kern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7093811" y="4276183"/>
              <a:ext cx="1996766" cy="39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7756258" y="2972865"/>
              <a:ext cx="793750" cy="49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 i="0" dirty="0">
                  <a:solidFill>
                    <a:schemeClr val="tx1"/>
                  </a:solidFill>
                  <a:latin typeface="Garamond" panose="02020404030301010803" pitchFamily="18" charset="0"/>
                  <a:ea typeface="华文新魏" panose="02010800040101010101" pitchFamily="2" charset="-122"/>
                </a:rPr>
                <a:t>内存</a:t>
              </a:r>
              <a:endParaRPr lang="zh-CN" altLang="en-US" sz="2400" i="0" dirty="0">
                <a:solidFill>
                  <a:schemeClr val="tx1"/>
                </a:solidFill>
                <a:latin typeface="Garamond" panose="02020404030301010803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7093811" y="4670112"/>
              <a:ext cx="1996766" cy="39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7093811" y="5068579"/>
              <a:ext cx="1996766" cy="396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2000" i="0" dirty="0" smtClean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8080H</a:t>
              </a:r>
              <a:endParaRPr lang="zh-CN" altLang="en-US" sz="2000" i="0" dirty="0">
                <a:solidFill>
                  <a:srgbClr val="0237D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74790" y="5043270"/>
              <a:ext cx="1125416" cy="4360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486399" y="4644571"/>
              <a:ext cx="6386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AX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210349" y="4339337"/>
            <a:ext cx="1125416" cy="4360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8080H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7861" y="912413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0430" y="1521971"/>
            <a:ext cx="292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(5)</a:t>
            </a:r>
            <a:r>
              <a:rPr lang="zh-CN" altLang="en-US" sz="2400" dirty="0" smtClean="0">
                <a:latin typeface="+mn-ea"/>
              </a:rPr>
              <a:t>寄存器间接寻址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713624" y="2125112"/>
            <a:ext cx="7992761" cy="8951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latin typeface="+mn-ea"/>
              </a:rPr>
              <a:t>操作数</a:t>
            </a:r>
            <a:r>
              <a:rPr lang="zh-CN" altLang="en-US" sz="2400" dirty="0" smtClean="0">
                <a:latin typeface="+mn-ea"/>
              </a:rPr>
              <a:t>地址存放在指令地址</a:t>
            </a:r>
            <a:r>
              <a:rPr lang="zh-CN" altLang="en-US" sz="2400" dirty="0">
                <a:latin typeface="+mn-ea"/>
              </a:rPr>
              <a:t>码字</a:t>
            </a:r>
            <a:r>
              <a:rPr lang="zh-CN" altLang="en-US" sz="2400" dirty="0" smtClean="0">
                <a:latin typeface="+mn-ea"/>
              </a:rPr>
              <a:t>段指定的寄存器中</a:t>
            </a:r>
            <a:endParaRPr lang="en-US" altLang="zh-CN" sz="2400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400" dirty="0" smtClean="0">
                <a:latin typeface="+mn-ea"/>
              </a:rPr>
              <a:t>   E=(R), </a:t>
            </a:r>
            <a:r>
              <a:rPr lang="en-US" altLang="zh-CN" sz="2400" dirty="0" smtClean="0">
                <a:latin typeface="+mn-ea"/>
              </a:rPr>
              <a:t>   S</a:t>
            </a:r>
            <a:r>
              <a:rPr lang="en-US" altLang="zh-CN" sz="2400" dirty="0" smtClean="0">
                <a:latin typeface="+mn-ea"/>
              </a:rPr>
              <a:t>= ((R))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098743" y="3127503"/>
            <a:ext cx="8218488" cy="631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9966FF"/>
                </a:solidFill>
                <a:latin typeface="+mn-ea"/>
              </a:rPr>
              <a:t>   </a:t>
            </a:r>
            <a:r>
              <a:rPr lang="zh-CN" altLang="en-US" dirty="0" smtClean="0">
                <a:latin typeface="+mn-ea"/>
              </a:rPr>
              <a:t>例</a:t>
            </a:r>
            <a:r>
              <a:rPr lang="en-US" altLang="zh-CN" dirty="0" smtClean="0">
                <a:latin typeface="+mn-ea"/>
              </a:rPr>
              <a:t>   MOV  AX, [BX]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06725" y="4404440"/>
            <a:ext cx="3831218" cy="497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06448" y="5879222"/>
            <a:ext cx="7662989" cy="435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获得数据只需访问主存</a:t>
            </a:r>
            <a:r>
              <a:rPr lang="en-US" altLang="zh-CN" sz="2300" dirty="0" smtClean="0">
                <a:latin typeface="+mn-ea"/>
              </a:rPr>
              <a:t>1</a:t>
            </a:r>
            <a:r>
              <a:rPr lang="zh-CN" altLang="en-US" sz="2300" dirty="0" smtClean="0">
                <a:latin typeface="+mn-ea"/>
              </a:rPr>
              <a:t>次</a:t>
            </a:r>
            <a:endParaRPr lang="en-US" altLang="zh-CN" sz="2300" dirty="0">
              <a:latin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206728" y="4822088"/>
            <a:ext cx="8896702" cy="887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解决</a:t>
            </a:r>
            <a:r>
              <a:rPr lang="zh-CN" altLang="en-US" sz="2300" dirty="0">
                <a:latin typeface="+mn-ea"/>
              </a:rPr>
              <a:t>了直接寻址</a:t>
            </a:r>
            <a:r>
              <a:rPr lang="zh-CN" altLang="en-US" sz="2300" dirty="0" smtClean="0">
                <a:latin typeface="+mn-ea"/>
              </a:rPr>
              <a:t>方式地址字段位数限制访存范围</a:t>
            </a:r>
            <a:r>
              <a:rPr lang="zh-CN" altLang="en-US" sz="2300" dirty="0" smtClean="0">
                <a:latin typeface="+mn-ea"/>
              </a:rPr>
              <a:t>大小和间接寻址速度慢等问题</a:t>
            </a:r>
            <a:endParaRPr lang="en-US" altLang="zh-CN" sz="2300" dirty="0">
              <a:latin typeface="+mn-ea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5115164" y="4067753"/>
            <a:ext cx="1600200" cy="0"/>
          </a:xfrm>
          <a:prstGeom prst="line">
            <a:avLst/>
          </a:prstGeom>
          <a:noFill/>
          <a:ln w="28575">
            <a:solidFill>
              <a:srgbClr val="240CD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>
              <a:latin typeface="+mn-ea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V="1">
            <a:off x="5120521" y="3618268"/>
            <a:ext cx="0" cy="432000"/>
          </a:xfrm>
          <a:prstGeom prst="line">
            <a:avLst/>
          </a:prstGeom>
          <a:noFill/>
          <a:ln w="28575">
            <a:solidFill>
              <a:srgbClr val="240CD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10005" y="2938039"/>
            <a:ext cx="4074545" cy="1585067"/>
            <a:chOff x="7084476" y="2972865"/>
            <a:chExt cx="4074545" cy="1585067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7087651" y="3460652"/>
              <a:ext cx="2016000" cy="395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 i="0">
                <a:latin typeface="+mn-ea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7090547" y="3856516"/>
              <a:ext cx="2016000" cy="3603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b="1" i="0" kern="0">
                  <a:latin typeface="+mn-ea"/>
                </a:rPr>
                <a:t>77</a:t>
              </a:r>
              <a:endParaRPr kumimoji="1" lang="en-US" altLang="zh-CN" b="1" i="0" kern="0">
                <a:latin typeface="+mn-ea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7084476" y="4216879"/>
              <a:ext cx="2016000" cy="34105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 i="0">
                <a:latin typeface="+mn-ea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7756258" y="2972865"/>
              <a:ext cx="793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 i="0" dirty="0">
                  <a:solidFill>
                    <a:schemeClr val="tx1"/>
                  </a:solidFill>
                  <a:latin typeface="+mn-ea"/>
                </a:rPr>
                <a:t>内存</a:t>
              </a:r>
              <a:endParaRPr lang="zh-CN" altLang="en-US" sz="2400" i="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033605" y="3812345"/>
              <a:ext cx="1125416" cy="436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58321" y="3358775"/>
              <a:ext cx="6471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 smtClean="0">
                  <a:latin typeface="+mn-ea"/>
                </a:rPr>
                <a:t>AX</a:t>
              </a:r>
              <a:endParaRPr lang="zh-CN" altLang="en-US" sz="2200" dirty="0">
                <a:latin typeface="+mn-ea"/>
              </a:endParaRPr>
            </a:p>
          </p:txBody>
        </p:sp>
      </p:grpSp>
      <p:sp>
        <p:nvSpPr>
          <p:cNvPr id="19" name="右箭头 18"/>
          <p:cNvSpPr/>
          <p:nvPr/>
        </p:nvSpPr>
        <p:spPr>
          <a:xfrm>
            <a:off x="8901496" y="3904128"/>
            <a:ext cx="604910" cy="25321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656790" y="3789242"/>
            <a:ext cx="1125416" cy="4360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+mn-ea"/>
              </a:rPr>
              <a:t>77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4811" y="36991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3333CC"/>
                </a:solidFill>
              </a:rPr>
              <a:t>Address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67861" y="955957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9" grpId="0" animBg="1"/>
      <p:bldP spid="20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71877" y="2193375"/>
            <a:ext cx="319829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8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.1 指令系统概述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071877" y="2786307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8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.2 指令格式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093649" y="3346377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8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.3 寻址方式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7861" y="15780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(6)</a:t>
            </a:r>
            <a:r>
              <a:rPr lang="zh-CN" altLang="en-US" sz="2400" dirty="0" smtClean="0">
                <a:latin typeface="+mn-ea"/>
              </a:rPr>
              <a:t>相对寻址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90750" y="1979244"/>
            <a:ext cx="5447708" cy="5455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+mn-ea"/>
              </a:rPr>
              <a:t>E=D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+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(PC), 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D</a:t>
            </a:r>
            <a:r>
              <a:rPr lang="zh-CN" altLang="en-US" sz="2400" dirty="0" smtClean="0">
                <a:latin typeface="+mn-ea"/>
              </a:rPr>
              <a:t>为指令中地址字段的值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2589" y="4323155"/>
            <a:ext cx="2514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anose="02020603050405020304" pitchFamily="18" charset="0"/>
              </a:rPr>
              <a:t>2000</a:t>
            </a:r>
            <a:endParaRPr kumimoji="1" lang="en-US" altLang="zh-CN" sz="2400" i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038600" y="4303425"/>
            <a:ext cx="542135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1800" b="1" i="0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altLang="zh-CN" sz="20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</a:t>
            </a:r>
            <a:endParaRPr lang="en-US" altLang="zh-CN" sz="2000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47589" y="3256355"/>
            <a:ext cx="1676400" cy="1066800"/>
            <a:chOff x="6210132" y="3252720"/>
            <a:chExt cx="1676400" cy="1066800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6210132" y="3709920"/>
              <a:ext cx="304800" cy="30480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6514932" y="3862320"/>
              <a:ext cx="1371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6362532" y="325272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6362532" y="401472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6899699" y="3519420"/>
              <a:ext cx="66556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20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2202</a:t>
              </a:r>
              <a:endParaRPr lang="en-US" altLang="zh-CN" sz="2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endParaRPr>
            </a:p>
          </p:txBody>
        </p:sp>
      </p:grpSp>
      <p:grpSp>
        <p:nvGrpSpPr>
          <p:cNvPr id="15" name="Group 17"/>
          <p:cNvGrpSpPr/>
          <p:nvPr/>
        </p:nvGrpSpPr>
        <p:grpSpPr bwMode="auto">
          <a:xfrm>
            <a:off x="8223989" y="2682275"/>
            <a:ext cx="1752600" cy="2281640"/>
            <a:chOff x="3408" y="1691"/>
            <a:chExt cx="1104" cy="1759"/>
          </a:xfrm>
        </p:grpSpPr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408" y="2001"/>
              <a:ext cx="1104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3408" y="2433"/>
              <a:ext cx="1104" cy="288"/>
            </a:xfrm>
            <a:prstGeom prst="rect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400" i="0" dirty="0">
                  <a:latin typeface="Times New Roman" panose="02020603050405020304" pitchFamily="18" charset="0"/>
                </a:rPr>
                <a:t>XXX</a:t>
              </a:r>
              <a:endParaRPr kumimoji="1" lang="en-US" altLang="zh-CN" sz="2400" i="0" dirty="0"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08" y="2721"/>
              <a:ext cx="1104" cy="7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3606" y="1691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 i="0" dirty="0">
                  <a:solidFill>
                    <a:schemeClr val="tx1"/>
                  </a:solidFill>
                  <a:latin typeface="Garamond" panose="02020404030301010803" pitchFamily="18" charset="0"/>
                  <a:ea typeface="华文新魏" panose="02010800040101010101" pitchFamily="2" charset="-122"/>
                </a:rPr>
                <a:t>内存</a:t>
              </a:r>
              <a:endParaRPr lang="zh-CN" altLang="en-US" sz="2400" i="0" dirty="0">
                <a:solidFill>
                  <a:schemeClr val="tx1"/>
                </a:solidFill>
                <a:latin typeface="Garamond" panose="02020404030301010803" pitchFamily="18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519120" y="2854718"/>
            <a:ext cx="1028409" cy="422275"/>
          </a:xfrm>
          <a:prstGeom prst="rect">
            <a:avLst/>
          </a:prstGeom>
          <a:solidFill>
            <a:srgbClr val="8BA8FE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JMP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4547529" y="2854718"/>
            <a:ext cx="930105" cy="422275"/>
          </a:xfrm>
          <a:prstGeom prst="rect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101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5492700" y="2854718"/>
            <a:ext cx="1913832" cy="422275"/>
          </a:xfrm>
          <a:prstGeom prst="rect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713487" y="4881287"/>
            <a:ext cx="3831218" cy="437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2541924" y="5443188"/>
            <a:ext cx="8855419" cy="624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注意</a:t>
            </a:r>
            <a:r>
              <a:rPr lang="en-US" altLang="zh-CN" dirty="0" smtClean="0">
                <a:latin typeface="+mn-ea"/>
              </a:rPr>
              <a:t>PC</a:t>
            </a:r>
            <a:r>
              <a:rPr lang="zh-CN" altLang="en-US" dirty="0" smtClean="0">
                <a:latin typeface="+mn-ea"/>
              </a:rPr>
              <a:t>的改变对计算</a:t>
            </a:r>
            <a:r>
              <a:rPr lang="en-US" altLang="zh-CN" dirty="0" smtClean="0">
                <a:latin typeface="+mn-ea"/>
              </a:rPr>
              <a:t>E</a:t>
            </a:r>
            <a:r>
              <a:rPr lang="zh-CN" altLang="en-US" dirty="0" smtClean="0">
                <a:latin typeface="+mn-ea"/>
              </a:rPr>
              <a:t>的影响，本例中</a:t>
            </a:r>
            <a:r>
              <a:rPr lang="en-US" altLang="zh-CN" dirty="0" smtClean="0">
                <a:latin typeface="+mn-ea"/>
              </a:rPr>
              <a:t>E = 200 + 2000 + </a:t>
            </a:r>
            <a:r>
              <a:rPr lang="en-US" altLang="zh-CN" dirty="0" smtClean="0">
                <a:solidFill>
                  <a:srgbClr val="3438F6"/>
                </a:solidFill>
                <a:latin typeface="+mn-ea"/>
              </a:rPr>
              <a:t>2</a:t>
            </a:r>
            <a:endParaRPr lang="en-US" altLang="zh-CN" dirty="0">
              <a:solidFill>
                <a:srgbClr val="3438F6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7861" y="955957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4061" y="1578493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(7)</a:t>
            </a:r>
            <a:r>
              <a:rPr lang="zh-CN" altLang="en-US" sz="2400" dirty="0" smtClean="0">
                <a:latin typeface="+mn-ea"/>
              </a:rPr>
              <a:t>基址寻址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15576" y="1350663"/>
            <a:ext cx="7122786" cy="653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假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定基址寄存器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EBP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，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 MOV </a:t>
            </a:r>
            <a:r>
              <a:rPr lang="en-US" altLang="zh-CN" sz="2400" dirty="0"/>
              <a:t> DX, </a:t>
            </a:r>
            <a:r>
              <a:rPr lang="en-US" altLang="zh-CN" sz="2400" dirty="0" smtClean="0"/>
              <a:t>D[EBP], D</a:t>
            </a:r>
            <a:r>
              <a:rPr lang="zh-CN" altLang="en-US" sz="2400" dirty="0" smtClean="0"/>
              <a:t>为偏移值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88290" y="4488618"/>
            <a:ext cx="3831218" cy="4421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240867" y="5755543"/>
            <a:ext cx="7435558" cy="440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基址</a:t>
            </a:r>
            <a:r>
              <a:rPr lang="zh-CN" altLang="en-US" dirty="0">
                <a:latin typeface="+mn-ea"/>
              </a:rPr>
              <a:t>值设定后不变，故要访问不同数据需修改</a:t>
            </a:r>
            <a:r>
              <a:rPr lang="en-US" altLang="zh-CN" dirty="0">
                <a:latin typeface="+mn-ea"/>
              </a:rPr>
              <a:t>D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>
              <a:latin typeface="+mn-ea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240868" y="5032581"/>
            <a:ext cx="7583157" cy="507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使用基址寄存器可访问更大的主存空间</a:t>
            </a:r>
            <a:endParaRPr lang="en-US" altLang="zh-CN" dirty="0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71975" y="2452664"/>
            <a:ext cx="6423292" cy="1904770"/>
            <a:chOff x="3307209" y="3417869"/>
            <a:chExt cx="6423292" cy="190477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4091701" y="4941639"/>
              <a:ext cx="2514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400" i="0" dirty="0" smtClean="0">
                  <a:solidFill>
                    <a:schemeClr val="tx1"/>
                  </a:solidFill>
                  <a:latin typeface="+mn-ea"/>
                </a:rPr>
                <a:t>3000H</a:t>
              </a:r>
              <a:endParaRPr kumimoji="1" lang="en-US" altLang="zh-CN" sz="2400" i="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8130301" y="3903515"/>
              <a:ext cx="1600200" cy="341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i="0">
                <a:latin typeface="+mn-ea"/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8130301" y="4255837"/>
              <a:ext cx="1600200" cy="457200"/>
            </a:xfrm>
            <a:prstGeom prst="rect">
              <a:avLst/>
            </a:prstGeom>
            <a:solidFill>
              <a:srgbClr val="0E706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 anchorCtr="1"/>
            <a:lstStyle/>
            <a:p>
              <a:pPr algn="ctr"/>
              <a:r>
                <a:rPr kumimoji="1" lang="zh-CN" altLang="en-US" sz="2000" i="0" dirty="0">
                  <a:solidFill>
                    <a:schemeClr val="bg1"/>
                  </a:solidFill>
                  <a:latin typeface="+mn-ea"/>
                </a:rPr>
                <a:t>操作数</a:t>
              </a:r>
              <a:endParaRPr kumimoji="1" lang="zh-CN" altLang="en-US" sz="2000" i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8130301" y="4713037"/>
              <a:ext cx="1600200" cy="4097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i="0">
                <a:latin typeface="+mn-ea"/>
              </a:endParaRPr>
            </a:p>
          </p:txBody>
        </p:sp>
        <p:sp>
          <p:nvSpPr>
            <p:cNvPr id="15" name="AutoShape 9"/>
            <p:cNvSpPr>
              <a:spLocks noChangeArrowheads="1"/>
            </p:cNvSpPr>
            <p:nvPr/>
          </p:nvSpPr>
          <p:spPr bwMode="auto">
            <a:xfrm>
              <a:off x="6072901" y="4321153"/>
              <a:ext cx="304800" cy="304800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i="0">
                <a:latin typeface="+mn-ea"/>
              </a:endParaRP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6377701" y="4473553"/>
              <a:ext cx="1752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>
                <a:latin typeface="+mn-ea"/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6225301" y="4005469"/>
              <a:ext cx="0" cy="288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>
                <a:latin typeface="+mn-ea"/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V="1">
              <a:off x="6225301" y="4636839"/>
              <a:ext cx="0" cy="288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>
                <a:latin typeface="+mn-ea"/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4658821" y="4586141"/>
              <a:ext cx="1027846" cy="369332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1800" b="1" i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zh-CN" sz="1800" b="1" i="0" dirty="0" smtClean="0">
                  <a:solidFill>
                    <a:schemeClr val="tx1"/>
                  </a:solidFill>
                  <a:latin typeface="+mn-ea"/>
                </a:rPr>
                <a:t>      EBP</a:t>
              </a:r>
              <a:endParaRPr lang="en-US" altLang="zh-CN" sz="1800" b="1" i="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6734835" y="4087790"/>
              <a:ext cx="1127233" cy="46166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i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zh-CN" sz="24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30032</a:t>
              </a:r>
              <a:endParaRPr lang="en-US" altLang="zh-CN" sz="2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8500189" y="3417869"/>
              <a:ext cx="793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</a:pPr>
              <a:r>
                <a:rPr lang="zh-CN" altLang="en-US" sz="2400" dirty="0">
                  <a:latin typeface="Garamond" panose="02020404030301010803" pitchFamily="18" charset="0"/>
                  <a:ea typeface="华文新魏" panose="02010800040101010101" pitchFamily="2" charset="-122"/>
                </a:rPr>
                <a:t>内存</a:t>
              </a:r>
              <a:endParaRPr lang="zh-CN" altLang="en-US" sz="2400" dirty="0">
                <a:latin typeface="Garamond" panose="02020404030301010803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307209" y="3536031"/>
              <a:ext cx="1028409" cy="422275"/>
            </a:xfrm>
            <a:prstGeom prst="rect">
              <a:avLst/>
            </a:prstGeom>
            <a:solidFill>
              <a:srgbClr val="8BA8FE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/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4335618" y="3536031"/>
              <a:ext cx="930105" cy="422275"/>
            </a:xfrm>
            <a:prstGeom prst="rec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+mn-ea"/>
                </a:rPr>
                <a:t>  110  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6615961" y="3536031"/>
              <a:ext cx="1336675" cy="422275"/>
            </a:xfrm>
            <a:prstGeom prst="rec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+mn-ea"/>
                </a:rPr>
                <a:t>101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5278423" y="3531268"/>
              <a:ext cx="1320076" cy="422275"/>
            </a:xfrm>
            <a:prstGeom prst="rec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+mn-ea"/>
                </a:rPr>
                <a:t>32H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288777" y="1926099"/>
            <a:ext cx="244810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dirty="0">
                <a:solidFill>
                  <a:srgbClr val="9966FF"/>
                </a:solidFill>
                <a:latin typeface="+mn-ea"/>
              </a:rPr>
              <a:t> </a:t>
            </a:r>
            <a:r>
              <a:rPr lang="en-US" altLang="zh-CN" sz="2400" dirty="0"/>
              <a:t>E = </a:t>
            </a:r>
            <a:r>
              <a:rPr lang="en-US" altLang="zh-CN" sz="2400" dirty="0" smtClean="0"/>
              <a:t>(EBP)</a:t>
            </a:r>
            <a:r>
              <a:rPr lang="en-US" altLang="zh-CN" sz="2400" dirty="0" smtClean="0">
                <a:sym typeface="Symbol" panose="05050102010706020507" pitchFamily="18" charset="2"/>
              </a:rPr>
              <a:t>16 +D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2723" y="921742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7861" y="803553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操作数寻址方式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19168" y="1402167"/>
            <a:ext cx="6626145" cy="4760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假定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变址寄存器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SI/DI, </a:t>
            </a:r>
            <a:r>
              <a:rPr lang="en-US" altLang="zh-CN" sz="2400" dirty="0" smtClean="0">
                <a:latin typeface="+mn-ea"/>
              </a:rPr>
              <a:t>E=D+(SI/DI), 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D</a:t>
            </a:r>
            <a:r>
              <a:rPr lang="zh-CN" altLang="en-US" sz="2400" dirty="0" smtClean="0">
                <a:latin typeface="+mn-ea"/>
              </a:rPr>
              <a:t>为偏移值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39725" y="4371772"/>
            <a:ext cx="1784610" cy="506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特点</a:t>
            </a:r>
            <a:r>
              <a:rPr lang="zh-CN" altLang="en-US" dirty="0" smtClean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 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40190" y="1847596"/>
            <a:ext cx="2220480" cy="493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5000"/>
              </a:lnSpc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MOV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AX, 32[SI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]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22021" y="2412626"/>
            <a:ext cx="6423292" cy="1860475"/>
            <a:chOff x="3307209" y="3516594"/>
            <a:chExt cx="6423292" cy="1860475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091701" y="4996069"/>
              <a:ext cx="25146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400" i="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3000H</a:t>
              </a:r>
              <a:endParaRPr kumimoji="1" lang="en-US" altLang="zh-CN" sz="2400" i="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8130301" y="4009677"/>
              <a:ext cx="1600200" cy="3767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8130301" y="4386469"/>
              <a:ext cx="1600200" cy="457200"/>
            </a:xfrm>
            <a:prstGeom prst="rect">
              <a:avLst/>
            </a:prstGeom>
            <a:solidFill>
              <a:srgbClr val="0E706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 anchorCtr="1"/>
            <a:lstStyle/>
            <a:p>
              <a:pPr algn="ctr"/>
              <a:r>
                <a:rPr kumimoji="1" lang="zh-CN" altLang="en-US" sz="2000" i="0" dirty="0">
                  <a:solidFill>
                    <a:schemeClr val="bg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操作数</a:t>
              </a:r>
              <a:endParaRPr kumimoji="1" lang="zh-CN" altLang="en-US" sz="2000" i="0" dirty="0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8130301" y="4843670"/>
              <a:ext cx="1600200" cy="3746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>
              <a:off x="6072901" y="4386469"/>
              <a:ext cx="304800" cy="304800"/>
            </a:xfrm>
            <a:prstGeom prst="flowChartOr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6377701" y="4538869"/>
              <a:ext cx="1752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6225301" y="4005469"/>
              <a:ext cx="0" cy="38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6225301" y="4691269"/>
              <a:ext cx="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677256" y="4662343"/>
              <a:ext cx="990977" cy="369332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1800" b="1" i="0" dirty="0">
                  <a:solidFill>
                    <a:schemeClr val="tx1"/>
                  </a:solidFill>
                  <a:latin typeface="Garamond" panose="02020404030301010803" pitchFamily="18" charset="0"/>
                </a:rPr>
                <a:t> </a:t>
              </a:r>
              <a:r>
                <a:rPr lang="en-US" altLang="zh-CN" sz="1800" b="1" i="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      </a:t>
              </a:r>
              <a:r>
                <a:rPr lang="en-US" altLang="zh-CN" sz="18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SI</a:t>
              </a:r>
              <a:r>
                <a:rPr lang="en-US" altLang="zh-CN" sz="1800" b="1" i="0" baseline="-250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011</a:t>
              </a:r>
              <a:endParaRPr lang="en-US" altLang="zh-CN" sz="1800" b="1" i="0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6879105" y="4153106"/>
              <a:ext cx="838692" cy="46166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i="0" dirty="0">
                  <a:solidFill>
                    <a:schemeClr val="tx1"/>
                  </a:solidFill>
                  <a:latin typeface="Garamond" panose="02020404030301010803" pitchFamily="18" charset="0"/>
                </a:rPr>
                <a:t> </a:t>
              </a:r>
              <a:r>
                <a:rPr lang="en-US" altLang="zh-CN" sz="24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3032</a:t>
              </a:r>
              <a:endParaRPr lang="en-US" altLang="zh-CN" sz="2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8567034" y="3516594"/>
              <a:ext cx="793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400" i="0" dirty="0">
                  <a:solidFill>
                    <a:schemeClr val="tx1"/>
                  </a:solidFill>
                  <a:latin typeface="Garamond" panose="02020404030301010803" pitchFamily="18" charset="0"/>
                  <a:ea typeface="华文新魏" panose="02010800040101010101" pitchFamily="2" charset="-122"/>
                </a:rPr>
                <a:t>内存</a:t>
              </a:r>
              <a:endParaRPr lang="zh-CN" altLang="en-US" sz="2400" i="0" dirty="0">
                <a:solidFill>
                  <a:schemeClr val="tx1"/>
                </a:solidFill>
                <a:latin typeface="Garamond" panose="02020404030301010803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3307209" y="3536031"/>
              <a:ext cx="1028409" cy="422275"/>
            </a:xfrm>
            <a:prstGeom prst="rect">
              <a:avLst/>
            </a:prstGeom>
            <a:solidFill>
              <a:srgbClr val="0E706E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MOV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4335618" y="3536031"/>
              <a:ext cx="930105" cy="422275"/>
            </a:xfrm>
            <a:prstGeom prst="rec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  110  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6615961" y="3536031"/>
              <a:ext cx="1336675" cy="422275"/>
            </a:xfrm>
            <a:prstGeom prst="rec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011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5278423" y="3531268"/>
              <a:ext cx="1320076" cy="422275"/>
            </a:xfrm>
            <a:prstGeom prst="rect">
              <a:avLst/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32H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3030412" y="4888591"/>
            <a:ext cx="8377817" cy="624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不</a:t>
            </a:r>
            <a:r>
              <a:rPr lang="zh-CN" altLang="en-US" dirty="0" smtClean="0">
                <a:latin typeface="+mn-ea"/>
              </a:rPr>
              <a:t>改变指令即可改变</a:t>
            </a:r>
            <a:r>
              <a:rPr lang="zh-CN" altLang="en-US" dirty="0" smtClean="0">
                <a:latin typeface="+mn-ea"/>
              </a:rPr>
              <a:t>数据有效地址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3015902" y="5411104"/>
            <a:ext cx="8392327" cy="507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latin typeface="+mn-ea"/>
              </a:rPr>
              <a:t> </a:t>
            </a: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+mn-ea"/>
              </a:rPr>
              <a:t>在</a:t>
            </a:r>
            <a:r>
              <a:rPr lang="zh-CN" altLang="en-US" dirty="0">
                <a:latin typeface="+mn-ea"/>
              </a:rPr>
              <a:t>字符串处理，向量运算</a:t>
            </a:r>
            <a:r>
              <a:rPr lang="zh-CN" altLang="en-US" dirty="0" smtClean="0">
                <a:latin typeface="+mn-ea"/>
              </a:rPr>
              <a:t>等成批</a:t>
            </a:r>
            <a:r>
              <a:rPr lang="zh-CN" altLang="en-US" dirty="0">
                <a:latin typeface="+mn-ea"/>
              </a:rPr>
              <a:t>数据处理中非常有用</a:t>
            </a:r>
            <a:endParaRPr lang="en-US" altLang="zh-CN" dirty="0"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07208" y="1432319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 smtClean="0">
                <a:latin typeface="+mn-ea"/>
              </a:rPr>
              <a:t>(8)</a:t>
            </a:r>
            <a:r>
              <a:rPr lang="zh-CN" altLang="en-US" sz="2400" dirty="0" smtClean="0">
                <a:latin typeface="+mn-ea"/>
              </a:rPr>
              <a:t>变址</a:t>
            </a:r>
            <a:r>
              <a:rPr lang="zh-CN" altLang="en-US" sz="2400" dirty="0" smtClean="0">
                <a:latin typeface="+mn-ea"/>
              </a:rPr>
              <a:t>寻址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7715" y="857885"/>
            <a:ext cx="37979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不同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寻址方式比较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58253" y="2150952"/>
            <a:ext cx="3600000" cy="360000"/>
            <a:chOff x="721910" y="2043113"/>
            <a:chExt cx="3867475" cy="422275"/>
          </a:xfrm>
          <a:noFill/>
        </p:grpSpPr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58253" y="2658068"/>
            <a:ext cx="3600000" cy="360000"/>
            <a:chOff x="721910" y="2589213"/>
            <a:chExt cx="3867475" cy="422277"/>
          </a:xfrm>
          <a:noFill/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58253" y="3155857"/>
            <a:ext cx="3600000" cy="360000"/>
            <a:chOff x="721910" y="3165474"/>
            <a:chExt cx="3867475" cy="422275"/>
          </a:xfrm>
          <a:noFill/>
        </p:grpSpPr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58253" y="3681642"/>
            <a:ext cx="3600000" cy="360000"/>
            <a:chOff x="721910" y="3744913"/>
            <a:chExt cx="3867475" cy="422275"/>
          </a:xfrm>
          <a:noFill/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58253" y="4723871"/>
            <a:ext cx="3600000" cy="360000"/>
            <a:chOff x="721910" y="4821238"/>
            <a:chExt cx="3867475" cy="422275"/>
          </a:xfrm>
          <a:noFill/>
        </p:grpSpPr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58253" y="4207421"/>
            <a:ext cx="3600000" cy="360000"/>
            <a:chOff x="721910" y="4278313"/>
            <a:chExt cx="3867475" cy="422275"/>
          </a:xfrm>
          <a:noFill/>
        </p:grpSpPr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158254" y="5261893"/>
            <a:ext cx="3600000" cy="359075"/>
            <a:chOff x="721910" y="5369275"/>
            <a:chExt cx="3862321" cy="423513"/>
          </a:xfrm>
          <a:noFill/>
        </p:grpSpPr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>
              <a:off x="3627315" y="5369757"/>
              <a:ext cx="956916" cy="422276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lvl="0" algn="ctr">
                <a:defRPr/>
              </a:pPr>
              <a:r>
                <a:rPr kumimoji="1" lang="en-US" altLang="zh-CN" kern="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2675553" y="5369275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32H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2704707" y="2048314"/>
            <a:ext cx="1421621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ng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eng"/>
            </a:endParaRP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2667378" y="2577315"/>
            <a:ext cx="1374968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2732698" y="3087653"/>
            <a:ext cx="1207017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2714036" y="3616656"/>
            <a:ext cx="1281659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2644310" y="4136322"/>
            <a:ext cx="1407822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2777273" y="4665327"/>
            <a:ext cx="1185959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auto">
          <a:xfrm>
            <a:off x="2789972" y="5194321"/>
            <a:ext cx="1143364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8260598" y="2129577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8260598" y="2646081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8260598" y="3139338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438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438F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8260598" y="3668337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plified Arabic" panose="02020603050405020304" pitchFamily="18" charset="-78"/>
                <a:ea typeface="微软雅黑" panose="020B0503020204020204" pitchFamily="34" charset="-122"/>
                <a:cs typeface="Simplified Arabic" panose="02020603050405020304" pitchFamily="18" charset="-78"/>
                <a:sym typeface="Symbol" panose="05050102010706020507" pitchFamily="18" charset="2"/>
              </a:rPr>
              <a:t>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8260598" y="4197336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8260598" y="4718588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8260598" y="5244428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438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3438F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161544" y="1612092"/>
            <a:ext cx="3600000" cy="360000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1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操作码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2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形式地址</a:t>
              </a:r>
              <a:r>
                <a: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rPr>
                <a:t>D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8260598" y="1581097"/>
            <a:ext cx="720000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kern="0" dirty="0">
                <a:solidFill>
                  <a:sysClr val="windowText" lastClr="000000"/>
                </a:solidFill>
                <a:latin typeface="+mn-ea"/>
              </a:rPr>
              <a:t>便利</a:t>
            </a:r>
            <a:endParaRPr kumimoji="1" lang="en-US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392081" y="125825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  <a:endParaRPr kumimoji="1" lang="en-US" altLang="zh-CN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274831" y="125825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  <a:endParaRPr kumimoji="1" lang="en-US" altLang="zh-CN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574159" y="125825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  <a:endParaRPr kumimoji="1" lang="en-US" altLang="zh-CN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9114941" y="2125799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9114941" y="2648470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ectangle 16"/>
          <p:cNvSpPr>
            <a:spLocks noChangeArrowheads="1"/>
          </p:cNvSpPr>
          <p:nvPr/>
        </p:nvSpPr>
        <p:spPr bwMode="auto">
          <a:xfrm>
            <a:off x="9114941" y="3141727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implified Arabic" panose="02020603050405020304" pitchFamily="18" charset="-78"/>
                <a:ea typeface="微软雅黑" panose="020B0503020204020204" pitchFamily="34" charset="-122"/>
                <a:cs typeface="Simplified Arabic" panose="02020603050405020304" pitchFamily="18" charset="-78"/>
                <a:sym typeface="Symbol" panose="05050102010706020507" pitchFamily="18" charset="2"/>
              </a:rPr>
              <a:t>-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9114941" y="3680058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9114941" y="4190400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implified Arabic" panose="02020603050405020304" pitchFamily="18" charset="-78"/>
                <a:ea typeface="微软雅黑" panose="020B0503020204020204" pitchFamily="34" charset="-122"/>
                <a:cs typeface="Simplified Arabic" panose="02020603050405020304" pitchFamily="18" charset="-78"/>
                <a:sym typeface="Symbol" panose="05050102010706020507" pitchFamily="18" charset="2"/>
              </a:rPr>
              <a:t>-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9114941" y="4713227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implified Arabic" panose="02020603050405020304" pitchFamily="18" charset="-78"/>
                <a:ea typeface="微软雅黑" panose="020B0503020204020204" pitchFamily="34" charset="-122"/>
                <a:cs typeface="Simplified Arabic" panose="02020603050405020304" pitchFamily="18" charset="-78"/>
              </a:rPr>
              <a:t>-</a:t>
            </a:r>
            <a:endParaRPr kumimoji="1" lang="en-US" altLang="zh-CN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16"/>
          <p:cNvSpPr>
            <a:spLocks noChangeArrowheads="1"/>
          </p:cNvSpPr>
          <p:nvPr/>
        </p:nvSpPr>
        <p:spPr bwMode="auto">
          <a:xfrm>
            <a:off x="9114941" y="5245241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implified Arabic" panose="02020603050405020304" pitchFamily="18" charset="-78"/>
                <a:ea typeface="微软雅黑" panose="020B0503020204020204" pitchFamily="34" charset="-122"/>
                <a:cs typeface="Simplified Arabic" panose="02020603050405020304" pitchFamily="18" charset="-78"/>
              </a:rPr>
              <a:t>-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16"/>
          <p:cNvSpPr>
            <a:spLocks noChangeArrowheads="1"/>
          </p:cNvSpPr>
          <p:nvPr/>
        </p:nvSpPr>
        <p:spPr bwMode="auto">
          <a:xfrm>
            <a:off x="9114941" y="1577319"/>
            <a:ext cx="720000" cy="36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kern="0" dirty="0">
                <a:solidFill>
                  <a:sysClr val="windowText" lastClr="000000"/>
                </a:solidFill>
                <a:latin typeface="+mn-ea"/>
              </a:rPr>
              <a:t>速度</a:t>
            </a:r>
            <a:endParaRPr kumimoji="1" lang="en-US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6" name="Rectangle 16"/>
          <p:cNvSpPr>
            <a:spLocks noChangeArrowheads="1"/>
          </p:cNvSpPr>
          <p:nvPr/>
        </p:nvSpPr>
        <p:spPr bwMode="auto">
          <a:xfrm>
            <a:off x="9948229" y="2127945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Rectangle 16"/>
          <p:cNvSpPr>
            <a:spLocks noChangeArrowheads="1"/>
          </p:cNvSpPr>
          <p:nvPr/>
        </p:nvSpPr>
        <p:spPr bwMode="auto">
          <a:xfrm>
            <a:off x="9948229" y="2646031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ectangle 16"/>
          <p:cNvSpPr>
            <a:spLocks noChangeArrowheads="1"/>
          </p:cNvSpPr>
          <p:nvPr/>
        </p:nvSpPr>
        <p:spPr bwMode="auto">
          <a:xfrm>
            <a:off x="9948229" y="3139288"/>
            <a:ext cx="756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16"/>
          <p:cNvSpPr>
            <a:spLocks noChangeArrowheads="1"/>
          </p:cNvSpPr>
          <p:nvPr/>
        </p:nvSpPr>
        <p:spPr bwMode="auto">
          <a:xfrm>
            <a:off x="9948229" y="3668290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240CD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240CD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16"/>
          <p:cNvSpPr>
            <a:spLocks noChangeArrowheads="1"/>
          </p:cNvSpPr>
          <p:nvPr/>
        </p:nvSpPr>
        <p:spPr bwMode="auto">
          <a:xfrm>
            <a:off x="9948229" y="4197289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16"/>
          <p:cNvSpPr>
            <a:spLocks noChangeArrowheads="1"/>
          </p:cNvSpPr>
          <p:nvPr/>
        </p:nvSpPr>
        <p:spPr bwMode="auto">
          <a:xfrm>
            <a:off x="9948229" y="4716962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240CD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240CD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9948229" y="5238048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438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3438F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Rectangle 16"/>
          <p:cNvSpPr>
            <a:spLocks noChangeArrowheads="1"/>
          </p:cNvSpPr>
          <p:nvPr/>
        </p:nvSpPr>
        <p:spPr bwMode="auto">
          <a:xfrm>
            <a:off x="9948229" y="1563967"/>
            <a:ext cx="720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kern="0" dirty="0" smtClean="0">
                <a:solidFill>
                  <a:sysClr val="windowText" lastClr="000000"/>
                </a:solidFill>
                <a:latin typeface="+mn-ea"/>
              </a:rPr>
              <a:t>范围</a:t>
            </a:r>
            <a:endParaRPr kumimoji="1" lang="en-US" altLang="zh-CN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170693" y="5825235"/>
            <a:ext cx="3600000" cy="363516"/>
            <a:chOff x="721910" y="5369756"/>
            <a:chExt cx="3862321" cy="428752"/>
          </a:xfrm>
          <a:noFill/>
        </p:grpSpPr>
        <p:sp>
          <p:nvSpPr>
            <p:cNvPr id="75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Rectangle 18"/>
            <p:cNvSpPr>
              <a:spLocks noChangeArrowheads="1"/>
            </p:cNvSpPr>
            <p:nvPr/>
          </p:nvSpPr>
          <p:spPr bwMode="auto">
            <a:xfrm>
              <a:off x="2675553" y="5376232"/>
              <a:ext cx="951761" cy="422276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Rectangle 16"/>
          <p:cNvSpPr>
            <a:spLocks noChangeArrowheads="1"/>
          </p:cNvSpPr>
          <p:nvPr/>
        </p:nvSpPr>
        <p:spPr bwMode="auto">
          <a:xfrm>
            <a:off x="2802411" y="5745556"/>
            <a:ext cx="1143364" cy="493105"/>
          </a:xfrm>
          <a:prstGeom prst="rect">
            <a:avLst/>
          </a:prstGeom>
          <a:noFill/>
          <a:ln w="22225" cap="flat" cmpd="sng" algn="ctr">
            <a:noFill/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kern="0" noProof="0" dirty="0" smtClean="0">
                <a:solidFill>
                  <a:sysClr val="windowText" lastClr="000000"/>
                </a:solidFill>
                <a:latin typeface="+mn-ea"/>
              </a:rPr>
              <a:t>基</a:t>
            </a:r>
            <a:r>
              <a:rPr kumimoji="1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址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0" name="Rectangle 16"/>
          <p:cNvSpPr>
            <a:spLocks noChangeArrowheads="1"/>
          </p:cNvSpPr>
          <p:nvPr/>
        </p:nvSpPr>
        <p:spPr bwMode="auto">
          <a:xfrm>
            <a:off x="8273037" y="5807372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438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3438F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Rectangle 16"/>
          <p:cNvSpPr>
            <a:spLocks noChangeArrowheads="1"/>
          </p:cNvSpPr>
          <p:nvPr/>
        </p:nvSpPr>
        <p:spPr bwMode="auto">
          <a:xfrm>
            <a:off x="9127380" y="5808191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implified Arabic" panose="02020603050405020304" pitchFamily="18" charset="-78"/>
                <a:ea typeface="微软雅黑" panose="020B0503020204020204" pitchFamily="34" charset="-122"/>
                <a:cs typeface="Simplified Arabic" panose="02020603050405020304" pitchFamily="18" charset="-78"/>
              </a:rPr>
              <a:t>-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16"/>
          <p:cNvSpPr>
            <a:spLocks noChangeArrowheads="1"/>
          </p:cNvSpPr>
          <p:nvPr/>
        </p:nvSpPr>
        <p:spPr bwMode="auto">
          <a:xfrm>
            <a:off x="9960668" y="5818075"/>
            <a:ext cx="720000" cy="3600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3438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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3438F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7861" y="857983"/>
            <a:ext cx="352091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寻址方式应用举例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2518319" y="2627749"/>
            <a:ext cx="1081087" cy="320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3597819" y="2627749"/>
            <a:ext cx="865187" cy="320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461419" y="2627749"/>
            <a:ext cx="865187" cy="320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5758406" y="2627749"/>
            <a:ext cx="1946275" cy="320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7897562" y="2627748"/>
            <a:ext cx="1946275" cy="320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 smtClean="0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 dirty="0" smtClean="0">
                <a:solidFill>
                  <a:srgbClr val="000000"/>
                </a:solidFill>
                <a:latin typeface="+mn-ea"/>
              </a:rPr>
              <a:t>变</a:t>
            </a:r>
            <a:r>
              <a:rPr lang="en-US" altLang="zh-CN" b="1" dirty="0" smtClean="0">
                <a:solidFill>
                  <a:srgbClr val="000000"/>
                </a:solidFill>
                <a:latin typeface="+mn-ea"/>
              </a:rPr>
              <a:t>=2000 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9491391" y="3669811"/>
            <a:ext cx="1322387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100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9491391" y="4030174"/>
            <a:ext cx="1322387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200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0" name="Rectangle 33"/>
          <p:cNvSpPr>
            <a:spLocks noChangeArrowheads="1"/>
          </p:cNvSpPr>
          <p:nvPr/>
        </p:nvSpPr>
        <p:spPr bwMode="auto">
          <a:xfrm>
            <a:off x="9491391" y="4390536"/>
            <a:ext cx="1322387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500</a:t>
            </a:r>
            <a:endParaRPr lang="en-US" altLang="zh-CN" sz="1400" b="1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9491391" y="4749311"/>
            <a:ext cx="1322387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100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9486446" y="5131899"/>
            <a:ext cx="1322388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200</a:t>
            </a:r>
            <a:endParaRPr lang="en-US" altLang="zh-CN" sz="1400" b="1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9491391" y="5492261"/>
            <a:ext cx="1322387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500</a:t>
            </a:r>
            <a:endParaRPr lang="en-US" altLang="zh-CN" sz="1400" b="1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798322" y="3325324"/>
            <a:ext cx="5015456" cy="2484437"/>
            <a:chOff x="4463006" y="3548844"/>
            <a:chExt cx="5015456" cy="2484437"/>
          </a:xfrm>
        </p:grpSpPr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4463006" y="3548844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寻址方式</a:t>
              </a:r>
              <a:endParaRPr lang="zh-CN" altLang="en-US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5758406" y="3548844"/>
              <a:ext cx="665162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X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8156075" y="3548844"/>
              <a:ext cx="1322387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 dirty="0" smtClean="0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操作数</a:t>
              </a:r>
              <a:r>
                <a:rPr lang="en-US" altLang="zh-CN" sz="1400" b="1" dirty="0" smtClean="0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2</a:t>
              </a:r>
              <a:endParaRPr lang="zh-CN" alt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4463006" y="3893331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立即</a:t>
              </a:r>
              <a:endParaRPr lang="zh-CN" altLang="en-US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5758406" y="3893331"/>
              <a:ext cx="665162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0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4463006" y="4253694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直接</a:t>
              </a:r>
              <a:endParaRPr lang="zh-CN" altLang="en-US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5758406" y="4253694"/>
              <a:ext cx="665162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1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4463006" y="4614056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间接</a:t>
              </a:r>
              <a:endParaRPr lang="zh-CN" altLang="en-US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9" name="Rectangle 32"/>
            <p:cNvSpPr>
              <a:spLocks noChangeArrowheads="1"/>
            </p:cNvSpPr>
            <p:nvPr/>
          </p:nvSpPr>
          <p:spPr bwMode="auto">
            <a:xfrm>
              <a:off x="5758406" y="4614056"/>
              <a:ext cx="665162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2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1" name="Rectangle 34"/>
            <p:cNvSpPr>
              <a:spLocks noChangeArrowheads="1"/>
            </p:cNvSpPr>
            <p:nvPr/>
          </p:nvSpPr>
          <p:spPr bwMode="auto">
            <a:xfrm>
              <a:off x="4463006" y="4972831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相对</a:t>
              </a:r>
              <a:endParaRPr lang="zh-CN" altLang="en-US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5758406" y="4972831"/>
              <a:ext cx="665162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3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4" name="Rectangle 37"/>
            <p:cNvSpPr>
              <a:spLocks noChangeArrowheads="1"/>
            </p:cNvSpPr>
            <p:nvPr/>
          </p:nvSpPr>
          <p:spPr bwMode="auto">
            <a:xfrm>
              <a:off x="4463006" y="5355419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变</a:t>
              </a:r>
              <a:r>
                <a:rPr lang="zh-CN" altLang="en-US" sz="1400" b="1" dirty="0" smtClean="0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址</a:t>
              </a:r>
              <a:endParaRPr lang="zh-CN" altLang="en-US" sz="1400" b="1" dirty="0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5758407" y="5355600"/>
              <a:ext cx="649287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4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4463006" y="5715781"/>
              <a:ext cx="1295400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变址间址</a:t>
              </a:r>
              <a:endParaRPr lang="zh-CN" altLang="en-US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5758406" y="5715781"/>
              <a:ext cx="665162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5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6425700" y="3548844"/>
              <a:ext cx="1730375" cy="317500"/>
            </a:xfrm>
            <a:prstGeom prst="rect">
              <a:avLst/>
            </a:prstGeom>
            <a:noFill/>
            <a:ln w="12700" algn="ctr">
              <a:solidFill>
                <a:srgbClr val="0033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有效地址</a:t>
              </a:r>
              <a:r>
                <a:rPr lang="en-US" altLang="zh-CN" sz="1400" b="1">
                  <a:solidFill>
                    <a:srgbClr val="000000"/>
                  </a:solidFill>
                  <a:latin typeface="Tahoma" panose="020B0604030504040204" pitchFamily="34" charset="0"/>
                  <a:ea typeface="华文细黑" panose="02010600040101010101" pitchFamily="2" charset="-122"/>
                </a:rPr>
                <a:t>E</a:t>
              </a:r>
              <a:endParaRPr lang="en-US" altLang="zh-CN" sz="1400" b="1">
                <a:solidFill>
                  <a:srgbClr val="000000"/>
                </a:solidFill>
                <a:latin typeface="Tahoma" panose="020B060403050404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51" name="Rectangle 44"/>
          <p:cNvSpPr>
            <a:spLocks noChangeArrowheads="1"/>
          </p:cNvSpPr>
          <p:nvPr/>
        </p:nvSpPr>
        <p:spPr bwMode="auto">
          <a:xfrm>
            <a:off x="7758021" y="3671178"/>
            <a:ext cx="1730375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------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2" name="Rectangle 45"/>
          <p:cNvSpPr>
            <a:spLocks noChangeArrowheads="1"/>
          </p:cNvSpPr>
          <p:nvPr/>
        </p:nvSpPr>
        <p:spPr bwMode="auto">
          <a:xfrm>
            <a:off x="7761016" y="4030174"/>
            <a:ext cx="1730375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E=D=100</a:t>
            </a:r>
            <a:endParaRPr lang="en-US" altLang="zh-CN" sz="1400" b="1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3" name="Rectangle 46"/>
          <p:cNvSpPr>
            <a:spLocks noChangeArrowheads="1"/>
          </p:cNvSpPr>
          <p:nvPr/>
        </p:nvSpPr>
        <p:spPr bwMode="auto">
          <a:xfrm>
            <a:off x="7761016" y="4390536"/>
            <a:ext cx="1730375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E=(D)=200</a:t>
            </a:r>
            <a:endParaRPr lang="en-US" altLang="zh-CN" sz="1400" b="1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4" name="Rectangle 47"/>
          <p:cNvSpPr>
            <a:spLocks noChangeArrowheads="1"/>
          </p:cNvSpPr>
          <p:nvPr/>
        </p:nvSpPr>
        <p:spPr bwMode="auto">
          <a:xfrm>
            <a:off x="7762602" y="4755761"/>
            <a:ext cx="1727200" cy="307777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E=(PC)+D=1100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5" name="Rectangle 48"/>
          <p:cNvSpPr>
            <a:spLocks noChangeArrowheads="1"/>
          </p:cNvSpPr>
          <p:nvPr/>
        </p:nvSpPr>
        <p:spPr bwMode="auto">
          <a:xfrm>
            <a:off x="7743010" y="5125368"/>
            <a:ext cx="1738855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E=(R)+D=2100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6" name="Rectangle 49"/>
          <p:cNvSpPr>
            <a:spLocks noChangeArrowheads="1"/>
          </p:cNvSpPr>
          <p:nvPr/>
        </p:nvSpPr>
        <p:spPr bwMode="auto">
          <a:xfrm>
            <a:off x="7761016" y="5492261"/>
            <a:ext cx="1730375" cy="317500"/>
          </a:xfrm>
          <a:prstGeom prst="rect">
            <a:avLst/>
          </a:prstGeom>
          <a:solidFill>
            <a:srgbClr val="039DDB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</a:rPr>
              <a:t>E=((R)+D)=200</a:t>
            </a:r>
            <a:endParaRPr lang="en-US" altLang="zh-CN" sz="14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523949" y="1446291"/>
            <a:ext cx="950740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 smtClean="0">
                <a:latin typeface="+mn-ea"/>
              </a:rPr>
              <a:t>某计算机指令</a:t>
            </a:r>
            <a:r>
              <a:rPr lang="zh-CN" altLang="en-US" sz="2400" dirty="0">
                <a:latin typeface="+mn-ea"/>
              </a:rPr>
              <a:t>字长</a:t>
            </a:r>
            <a:r>
              <a:rPr lang="en-US" altLang="zh-CN" sz="2400" dirty="0">
                <a:latin typeface="+mn-ea"/>
              </a:rPr>
              <a:t>16</a:t>
            </a:r>
            <a:r>
              <a:rPr lang="zh-CN" altLang="en-US" sz="2400" dirty="0">
                <a:latin typeface="+mn-ea"/>
              </a:rPr>
              <a:t>位，格式、有关寄存器和主存内容如下，</a:t>
            </a:r>
            <a:r>
              <a:rPr lang="en-US" altLang="zh-CN" sz="2400" dirty="0">
                <a:latin typeface="+mn-ea"/>
              </a:rPr>
              <a:t>X</a:t>
            </a:r>
            <a:r>
              <a:rPr lang="zh-CN" altLang="en-US" sz="2400" dirty="0">
                <a:latin typeface="+mn-ea"/>
              </a:rPr>
              <a:t>为寻址方式，</a:t>
            </a:r>
            <a:r>
              <a:rPr lang="en-US" altLang="zh-CN" sz="2400" dirty="0">
                <a:latin typeface="+mn-ea"/>
              </a:rPr>
              <a:t>D</a:t>
            </a:r>
            <a:r>
              <a:rPr lang="zh-CN" altLang="en-US" sz="2400" dirty="0">
                <a:latin typeface="+mn-ea"/>
              </a:rPr>
              <a:t>为形式地址，请在下表中填入有效地址</a:t>
            </a:r>
            <a:r>
              <a:rPr lang="en-US" altLang="zh-CN" sz="2400" dirty="0">
                <a:latin typeface="+mn-ea"/>
              </a:rPr>
              <a:t>E</a:t>
            </a:r>
            <a:r>
              <a:rPr lang="zh-CN" altLang="en-US" sz="2400" dirty="0">
                <a:latin typeface="+mn-ea"/>
              </a:rPr>
              <a:t>及操作数的值</a:t>
            </a:r>
            <a:r>
              <a:rPr lang="zh-CN" altLang="en-US" sz="2400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741" y="3170546"/>
            <a:ext cx="1813859" cy="2953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40" grpId="0" animBg="1"/>
      <p:bldP spid="43" grpId="0" animBg="1"/>
      <p:bldP spid="46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第一部分完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8.1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指令系统概述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7980" y="955961"/>
            <a:ext cx="1840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基本概念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37980" y="1667121"/>
            <a:ext cx="10515599" cy="3906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sym typeface="Wingdings" panose="05000000000000000000" pitchFamily="2" charset="2"/>
              </a:rPr>
              <a:t> </a:t>
            </a:r>
            <a:r>
              <a:rPr lang="zh-CN" altLang="en-US" sz="2400" dirty="0" smtClean="0">
                <a:latin typeface="+mn-ea"/>
                <a:ea typeface="+mn-ea"/>
              </a:rPr>
              <a:t>机器指令（指令）</a:t>
            </a:r>
            <a:endParaRPr lang="zh-CN" altLang="en-US" sz="2400" dirty="0" smtClean="0">
              <a:latin typeface="+mn-ea"/>
              <a:ea typeface="+mn-ea"/>
            </a:endParaRPr>
          </a:p>
          <a:p>
            <a:pPr marL="457200" lvl="1" indent="0" algn="just"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指挥计算机执行某种操作的命令，计算机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能直接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识别；</a:t>
            </a:r>
            <a:endParaRPr lang="zh-CN" altLang="en-US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指令系统（指令集）</a:t>
            </a:r>
            <a:endParaRPr lang="zh-CN" altLang="en-US" sz="2400" dirty="0" smtClean="0"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zh-CN" altLang="en-US" sz="2400" dirty="0" smtClean="0">
                <a:latin typeface="华文新魏" panose="02010800040101010101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一台计算机中所有机器指令的集合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ea typeface="+mn-ea"/>
              </a:rPr>
              <a:t>系列</a:t>
            </a:r>
            <a:r>
              <a:rPr lang="zh-CN" altLang="en-US" sz="2400" dirty="0" smtClean="0">
                <a:latin typeface="+mn-ea"/>
                <a:ea typeface="+mn-ea"/>
              </a:rPr>
              <a:t>机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600" dirty="0" smtClean="0">
                <a:solidFill>
                  <a:schemeClr val="tx1"/>
                </a:solidFill>
              </a:rPr>
              <a:t>     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基本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指令系统相同，基本系统结构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相同、同一厂家在不同时期生产的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计算机，如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PDP-11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VAX-11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Intel-x86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29321" y="3960066"/>
            <a:ext cx="32880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latin typeface="+mn-ea"/>
              </a:rPr>
              <a:t>（</a:t>
            </a:r>
            <a:r>
              <a:rPr lang="zh-CN" altLang="en-US" sz="2400" dirty="0">
                <a:latin typeface="+mn-ea"/>
              </a:rPr>
              <a:t>解决软件兼容问题）</a:t>
            </a:r>
            <a:endParaRPr lang="en-US" altLang="zh-CN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8.1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指令系统概述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7980" y="879759"/>
            <a:ext cx="3693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计算机指令系统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层次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83981" y="2301239"/>
            <a:ext cx="0" cy="3237092"/>
            <a:chOff x="2762716" y="2415788"/>
            <a:chExt cx="0" cy="323709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522411" y="194729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(C)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509918" y="402057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指令集架构层 </a:t>
            </a:r>
            <a:r>
              <a:rPr lang="en-US" altLang="zh-CN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MIPS)</a:t>
            </a:r>
            <a:endParaRPr lang="en-US" altLang="zh-CN" sz="189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522411" y="483712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微代码层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3091147" y="242558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0340" y="313781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Assembler(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1522410" y="553590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硬件逻辑层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5154718" y="367399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0000 1001 1100 0110 1010 1111 0101 1000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1010 1111 0101 1000 0000 1001 1100 0110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1100 0110 1010 1111 0101 1000 0000 1001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0101 1000 0000 1001 1100 0110 1010 1111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4" name="Rectangle 18"/>
          <p:cNvSpPr txBox="1">
            <a:spLocks noChangeArrowheads="1"/>
          </p:cNvSpPr>
          <p:nvPr/>
        </p:nvSpPr>
        <p:spPr>
          <a:xfrm>
            <a:off x="5154718" y="259452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5154718" y="182269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temp = v[k];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v[k] = v[k+1];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v[k+1] = temp;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395142" y="503395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373876" y="578496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403711" y="42164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403711" y="283097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403711" y="214439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154718" y="564407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/>
          <a:p>
            <a:pPr marL="325120" indent="-325120" defTabSz="433705">
              <a:lnSpc>
                <a:spcPct val="105000"/>
              </a:lnSpc>
            </a:pP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使用布尔代数和真值表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8693357" y="549580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3492500" imgH="2400300" progId="">
                  <p:embed/>
                </p:oleObj>
              </mc:Choice>
              <mc:Fallback>
                <p:oleObj name="" r:id="rId1" imgW="3492500" imgH="2400300" progId="">
                  <p:embed/>
                  <p:pic>
                    <p:nvPicPr>
                      <p:cNvPr id="0" name="图片 310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49580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35" descr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59866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直接箭头连接符 33"/>
          <p:cNvCxnSpPr/>
          <p:nvPr/>
        </p:nvCxnSpPr>
        <p:spPr>
          <a:xfrm>
            <a:off x="7632937" y="499048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235381" y="580140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3644270" y="458692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509918" y="336400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382772" y="440226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Calibri" panose="020F0502020204030204" pitchFamily="34" charset="0"/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1522411" y="265562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(MIPS)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668630" y="514371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372738" y="418145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14"/>
          <p:cNvSpPr>
            <a:spLocks noChangeArrowheads="1"/>
          </p:cNvSpPr>
          <p:nvPr/>
        </p:nvSpPr>
        <p:spPr bwMode="auto">
          <a:xfrm>
            <a:off x="372738" y="454655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18"/>
          <p:cNvSpPr txBox="1">
            <a:spLocks noChangeArrowheads="1"/>
          </p:cNvSpPr>
          <p:nvPr/>
        </p:nvSpPr>
        <p:spPr>
          <a:xfrm>
            <a:off x="5164556" y="465899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=1,Branch=Jump=0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=00110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7622388" y="1196838"/>
            <a:ext cx="4092483" cy="1895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指令系统</a:t>
            </a:r>
            <a:r>
              <a:rPr lang="zh-CN" altLang="en-US" sz="2300" dirty="0">
                <a:latin typeface="+mn-ea"/>
                <a:ea typeface="+mn-ea"/>
              </a:rPr>
              <a:t>是</a:t>
            </a:r>
            <a:r>
              <a:rPr lang="en-US" altLang="zh-CN" sz="2300" dirty="0">
                <a:latin typeface="+mn-ea"/>
                <a:ea typeface="+mn-ea"/>
              </a:rPr>
              <a:t>CPU</a:t>
            </a:r>
            <a:r>
              <a:rPr lang="zh-CN" altLang="en-US" sz="2300" dirty="0">
                <a:latin typeface="+mn-ea"/>
                <a:ea typeface="+mn-ea"/>
              </a:rPr>
              <a:t>设计的依据</a:t>
            </a:r>
            <a:endParaRPr lang="en-US" altLang="zh-CN" sz="2300" dirty="0">
              <a:latin typeface="+mn-ea"/>
              <a:ea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软件</a:t>
            </a:r>
            <a:r>
              <a:rPr lang="zh-CN" altLang="en-US" sz="2300" dirty="0">
                <a:latin typeface="+mn-ea"/>
                <a:ea typeface="+mn-ea"/>
              </a:rPr>
              <a:t>设计的基础</a:t>
            </a:r>
            <a:endParaRPr lang="en-US" altLang="zh-CN" sz="2300" dirty="0">
              <a:latin typeface="+mn-ea"/>
              <a:ea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硬件</a:t>
            </a:r>
            <a:r>
              <a:rPr lang="zh-CN" altLang="en-US" sz="2300" dirty="0">
                <a:latin typeface="+mn-ea"/>
                <a:ea typeface="+mn-ea"/>
              </a:rPr>
              <a:t>和软件间的界面</a:t>
            </a:r>
            <a:endParaRPr lang="en-US" altLang="zh-CN" sz="2300" dirty="0">
              <a:latin typeface="+mn-ea"/>
              <a:ea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  <a:ea typeface="+mn-ea"/>
              </a:rPr>
              <a:t>直接</a:t>
            </a:r>
            <a:r>
              <a:rPr lang="zh-CN" altLang="en-US" sz="2300" dirty="0">
                <a:latin typeface="+mn-ea"/>
                <a:ea typeface="+mn-ea"/>
              </a:rPr>
              <a:t>影响</a:t>
            </a:r>
            <a:r>
              <a:rPr lang="zh-CN" altLang="en-US" sz="2200" dirty="0">
                <a:latin typeface="+mn-ea"/>
                <a:ea typeface="+mn-ea"/>
              </a:rPr>
              <a:t>计算机系统</a:t>
            </a:r>
            <a:r>
              <a:rPr lang="zh-CN" altLang="en-US" sz="2300" dirty="0">
                <a:latin typeface="+mn-ea"/>
                <a:ea typeface="+mn-ea"/>
              </a:rPr>
              <a:t>性能</a:t>
            </a:r>
            <a:endParaRPr lang="en-US" altLang="zh-CN" sz="23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8.1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指令系统概述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37980" y="890645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指令系统设计的基本原则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61457" y="1708780"/>
            <a:ext cx="8621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完备性</a:t>
            </a:r>
            <a:r>
              <a:rPr lang="zh-CN" altLang="en-US" sz="2400" dirty="0">
                <a:latin typeface="+mn-ea"/>
              </a:rPr>
              <a:t>：指令丰富，功能齐全，使用方便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有效性</a:t>
            </a:r>
            <a:r>
              <a:rPr lang="zh-CN" altLang="en-US" sz="2400" dirty="0">
                <a:latin typeface="+mn-ea"/>
              </a:rPr>
              <a:t>：程序占空间小，执行速度快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规整</a:t>
            </a:r>
            <a:r>
              <a:rPr lang="zh-CN" altLang="en-US" sz="2400" dirty="0">
                <a:latin typeface="+mn-ea"/>
              </a:rPr>
              <a:t>性：</a:t>
            </a:r>
            <a:endParaRPr lang="zh-CN" altLang="en-US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对称性  （对不同寻址方式的支持）</a:t>
            </a:r>
            <a:endParaRPr lang="zh-CN" altLang="en-US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匀齐性   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对不同数据类型的支持</a:t>
            </a:r>
            <a:r>
              <a:rPr lang="en-US" altLang="zh-CN" sz="2400" dirty="0">
                <a:latin typeface="+mn-ea"/>
              </a:rPr>
              <a:t>)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一致性  （指令长度和数据长度的一致性）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兼容性</a:t>
            </a:r>
            <a:r>
              <a:rPr lang="zh-CN" altLang="en-US" sz="2400" dirty="0">
                <a:latin typeface="+mn-ea"/>
              </a:rPr>
              <a:t>：系列机</a:t>
            </a:r>
            <a:r>
              <a:rPr lang="zh-CN" altLang="en-US" sz="2400" dirty="0" smtClean="0">
                <a:latin typeface="+mn-ea"/>
              </a:rPr>
              <a:t>软件兼容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8.2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08094" y="1775973"/>
            <a:ext cx="10515599" cy="53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  <a:ea typeface="+mn-ea"/>
              </a:rPr>
              <a:t>用二进制代码</a:t>
            </a:r>
            <a:r>
              <a:rPr lang="zh-CN" altLang="en-US" sz="2400" dirty="0" smtClean="0">
                <a:latin typeface="+mn-ea"/>
                <a:ea typeface="+mn-ea"/>
              </a:rPr>
              <a:t>表示的指挥计算机执行某种操作的命令形式。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6208" y="1032159"/>
            <a:ext cx="3924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指令格式的基本概念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18689" y="3195725"/>
            <a:ext cx="6296966" cy="53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3333CC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指令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要求计算机处理什么数据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508094" y="2610237"/>
            <a:ext cx="5632935" cy="55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指令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要求计算机对数据做什么处理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616383" y="3781537"/>
            <a:ext cx="5474670" cy="566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计算机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怎样才能得到要处理的数据？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14" name="Group 5"/>
          <p:cNvGrpSpPr/>
          <p:nvPr/>
        </p:nvGrpSpPr>
        <p:grpSpPr bwMode="auto">
          <a:xfrm>
            <a:off x="1508094" y="5000601"/>
            <a:ext cx="6181552" cy="494585"/>
            <a:chOff x="1367" y="1244"/>
            <a:chExt cx="2942" cy="24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操作码字段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2843" y="1244"/>
              <a:ext cx="1466" cy="24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地址码字段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2214" y="1244"/>
              <a:ext cx="629" cy="245"/>
            </a:xfrm>
            <a:prstGeom prst="rect">
              <a:avLst/>
            </a:prstGeom>
            <a:noFill/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寻址方式</a:t>
              </a:r>
              <a:endPara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接箭头连接符 2"/>
          <p:cNvCxnSpPr/>
          <p:nvPr/>
        </p:nvCxnSpPr>
        <p:spPr>
          <a:xfrm>
            <a:off x="2453181" y="3165408"/>
            <a:ext cx="0" cy="1728000"/>
          </a:xfrm>
          <a:prstGeom prst="straightConnector1">
            <a:avLst/>
          </a:prstGeom>
          <a:ln w="28575">
            <a:solidFill>
              <a:srgbClr val="240CD2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064266" y="3696455"/>
            <a:ext cx="0" cy="1080000"/>
          </a:xfrm>
          <a:prstGeom prst="straightConnector1">
            <a:avLst/>
          </a:prstGeom>
          <a:ln w="28575">
            <a:solidFill>
              <a:srgbClr val="240CD2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17610" y="4313357"/>
            <a:ext cx="0" cy="468000"/>
          </a:xfrm>
          <a:prstGeom prst="straightConnector1">
            <a:avLst/>
          </a:prstGeom>
          <a:ln w="28575">
            <a:solidFill>
              <a:srgbClr val="240CD2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右大括号 3"/>
          <p:cNvSpPr/>
          <p:nvPr/>
        </p:nvSpPr>
        <p:spPr>
          <a:xfrm rot="16200000">
            <a:off x="5375758" y="2687686"/>
            <a:ext cx="216000" cy="4392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0" grpId="0" build="p"/>
      <p:bldP spid="11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8.2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6208" y="1032159"/>
            <a:ext cx="398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指令格式的基本形式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10" name="Group 5"/>
          <p:cNvGrpSpPr/>
          <p:nvPr/>
        </p:nvGrpSpPr>
        <p:grpSpPr bwMode="auto">
          <a:xfrm>
            <a:off x="2953561" y="2107107"/>
            <a:ext cx="6181552" cy="494585"/>
            <a:chOff x="1367" y="1244"/>
            <a:chExt cx="2942" cy="24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操作码字段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2843" y="1244"/>
              <a:ext cx="1466" cy="24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地址码字段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2214" y="1244"/>
              <a:ext cx="629" cy="245"/>
            </a:xfrm>
            <a:prstGeom prst="rect">
              <a:avLst/>
            </a:prstGeom>
            <a:noFill/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寻址方式</a:t>
              </a:r>
              <a:endPara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Rectangle 6"/>
          <p:cNvSpPr>
            <a:spLocks noGrp="1" noChangeArrowheads="1"/>
          </p:cNvSpPr>
          <p:nvPr>
            <p:ph idx="1"/>
          </p:nvPr>
        </p:nvSpPr>
        <p:spPr>
          <a:xfrm>
            <a:off x="1196949" y="3195677"/>
            <a:ext cx="10690251" cy="236429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zh-CN" altLang="en-US" sz="28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3100" b="1" dirty="0" smtClean="0">
                <a:latin typeface="+mn-ea"/>
                <a:ea typeface="+mn-ea"/>
              </a:rPr>
              <a:t>操作码</a:t>
            </a:r>
            <a:r>
              <a:rPr lang="zh-CN" altLang="en-US" sz="3100" b="1" dirty="0" smtClean="0">
                <a:latin typeface="+mn-ea"/>
                <a:ea typeface="+mn-ea"/>
              </a:rPr>
              <a:t>字段</a:t>
            </a:r>
            <a:r>
              <a:rPr lang="zh-CN" altLang="en-US" sz="3100" dirty="0" smtClean="0">
                <a:latin typeface="+mn-ea"/>
                <a:ea typeface="+mn-ea"/>
              </a:rPr>
              <a:t>长度</a:t>
            </a:r>
            <a:r>
              <a:rPr lang="zh-CN" altLang="en-US" sz="3100" dirty="0">
                <a:latin typeface="+mn-ea"/>
                <a:ea typeface="+mn-ea"/>
              </a:rPr>
              <a:t>影响</a:t>
            </a:r>
            <a:r>
              <a:rPr lang="zh-CN" altLang="en-US" sz="3100" dirty="0" smtClean="0">
                <a:latin typeface="+mn-ea"/>
                <a:ea typeface="+mn-ea"/>
              </a:rPr>
              <a:t>指令系统</a:t>
            </a:r>
            <a:r>
              <a:rPr lang="zh-CN" altLang="en-US" sz="3100" dirty="0">
                <a:latin typeface="+mn-ea"/>
                <a:ea typeface="+mn-ea"/>
              </a:rPr>
              <a:t>规模 </a:t>
            </a:r>
            <a:endParaRPr lang="en-US" altLang="zh-CN" sz="3100" dirty="0">
              <a:latin typeface="+mn-ea"/>
              <a:ea typeface="+mn-ea"/>
            </a:endParaRP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zh-CN" altLang="en-US" sz="3100" b="1" dirty="0" smtClean="0">
                <a:solidFill>
                  <a:schemeClr val="tx1"/>
                </a:solidFill>
                <a:latin typeface="+mn-ea"/>
                <a:ea typeface="+mn-ea"/>
              </a:rPr>
              <a:t>定</a:t>
            </a:r>
            <a:r>
              <a:rPr lang="zh-CN" altLang="en-US" sz="3100" b="1" dirty="0">
                <a:solidFill>
                  <a:schemeClr val="tx1"/>
                </a:solidFill>
                <a:latin typeface="+mn-ea"/>
                <a:ea typeface="+mn-ea"/>
              </a:rPr>
              <a:t>长操作码  </a:t>
            </a:r>
            <a:r>
              <a:rPr lang="en-US" altLang="zh-CN" sz="3100" dirty="0" err="1">
                <a:solidFill>
                  <a:schemeClr val="tx1"/>
                </a:solidFill>
                <a:latin typeface="+mn-ea"/>
                <a:ea typeface="+mn-ea"/>
              </a:rPr>
              <a:t>Length</a:t>
            </a:r>
            <a:r>
              <a:rPr lang="en-US" altLang="zh-CN" sz="3100" baseline="-25000" dirty="0" err="1">
                <a:solidFill>
                  <a:schemeClr val="tx1"/>
                </a:solidFill>
                <a:latin typeface="+mn-ea"/>
                <a:ea typeface="+mn-ea"/>
              </a:rPr>
              <a:t>OP</a:t>
            </a:r>
            <a:r>
              <a:rPr lang="en-US" altLang="zh-CN" sz="3100" baseline="-25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3100" dirty="0">
                <a:solidFill>
                  <a:schemeClr val="tx1"/>
                </a:solidFill>
                <a:latin typeface="+mn-ea"/>
                <a:ea typeface="+mn-ea"/>
              </a:rPr>
              <a:t>= </a:t>
            </a:r>
            <a:r>
              <a:rPr lang="zh-CN" altLang="en-US" sz="3100" dirty="0">
                <a:solidFill>
                  <a:schemeClr val="tx1"/>
                </a:solidFill>
                <a:latin typeface="+mn-ea"/>
                <a:ea typeface="+mn-ea"/>
              </a:rPr>
              <a:t>⌈</a:t>
            </a:r>
            <a:r>
              <a:rPr lang="en-US" altLang="zh-CN" sz="3100" b="1" dirty="0">
                <a:solidFill>
                  <a:schemeClr val="tx1"/>
                </a:solidFill>
                <a:latin typeface="+mn-ea"/>
                <a:ea typeface="+mn-ea"/>
              </a:rPr>
              <a:t>log</a:t>
            </a:r>
            <a:r>
              <a:rPr lang="en-US" altLang="zh-CN" sz="3100" b="1" baseline="-5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3100" b="1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en-US" altLang="zh-CN" sz="3100" dirty="0">
                <a:solidFill>
                  <a:schemeClr val="tx1"/>
                </a:solidFill>
                <a:latin typeface="+mn-ea"/>
                <a:ea typeface="+mn-ea"/>
              </a:rPr>
              <a:t>⌉</a:t>
            </a:r>
            <a:endParaRPr lang="zh-CN" altLang="en-US" sz="3100" b="1" kern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zh-CN" altLang="en-US" sz="28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3100" b="1" dirty="0" smtClean="0">
                <a:latin typeface="+mn-ea"/>
                <a:ea typeface="+mn-ea"/>
                <a:sym typeface="Wingdings" panose="05000000000000000000" pitchFamily="2" charset="2"/>
              </a:rPr>
              <a:t>寻址方式</a:t>
            </a:r>
            <a:r>
              <a:rPr lang="zh-CN" altLang="en-US" sz="3100" b="1" dirty="0" smtClean="0">
                <a:latin typeface="+mn-ea"/>
                <a:ea typeface="+mn-ea"/>
              </a:rPr>
              <a:t>字段长度</a:t>
            </a:r>
            <a:r>
              <a:rPr lang="zh-CN" altLang="en-US" sz="3100" dirty="0" smtClean="0">
                <a:latin typeface="+mn-ea"/>
                <a:ea typeface="+mn-ea"/>
              </a:rPr>
              <a:t>影响寻址方式种类</a:t>
            </a:r>
            <a:r>
              <a:rPr lang="en-US" altLang="zh-CN" sz="3100" dirty="0" smtClean="0">
                <a:latin typeface="+mn-ea"/>
                <a:ea typeface="+mn-ea"/>
              </a:rPr>
              <a:t>(</a:t>
            </a:r>
            <a:r>
              <a:rPr lang="zh-CN" altLang="en-US" sz="3100" dirty="0" smtClean="0">
                <a:latin typeface="+mn-ea"/>
                <a:ea typeface="+mn-ea"/>
              </a:rPr>
              <a:t>对于有寻址方式字段而言</a:t>
            </a:r>
            <a:r>
              <a:rPr lang="en-US" altLang="zh-CN" sz="3100" dirty="0" smtClean="0">
                <a:latin typeface="+mn-ea"/>
                <a:ea typeface="+mn-ea"/>
              </a:rPr>
              <a:t>)</a:t>
            </a:r>
            <a:endParaRPr lang="zh-CN" altLang="en-US" sz="3100" dirty="0">
              <a:latin typeface="+mn-ea"/>
              <a:ea typeface="+mn-ea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zh-CN" altLang="en-US" sz="28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3100" b="1" dirty="0" smtClean="0">
                <a:latin typeface="+mn-ea"/>
                <a:ea typeface="+mn-ea"/>
              </a:rPr>
              <a:t>操作数</a:t>
            </a:r>
            <a:r>
              <a:rPr lang="en-US" altLang="zh-CN" sz="3100" b="1" dirty="0" smtClean="0">
                <a:latin typeface="+mn-ea"/>
                <a:ea typeface="+mn-ea"/>
              </a:rPr>
              <a:t>/</a:t>
            </a:r>
            <a:r>
              <a:rPr lang="zh-CN" altLang="en-US" sz="3100" b="1" dirty="0" smtClean="0">
                <a:latin typeface="+mn-ea"/>
                <a:ea typeface="+mn-ea"/>
              </a:rPr>
              <a:t>地址字段长度</a:t>
            </a:r>
            <a:r>
              <a:rPr lang="zh-CN" altLang="en-US" sz="3100" b="1" dirty="0" smtClean="0">
                <a:latin typeface="+mn-ea"/>
                <a:ea typeface="+mn-ea"/>
              </a:rPr>
              <a:t>及个数</a:t>
            </a:r>
            <a:r>
              <a:rPr lang="zh-CN" altLang="en-US" sz="3100" dirty="0" smtClean="0">
                <a:latin typeface="+mn-ea"/>
                <a:ea typeface="+mn-ea"/>
              </a:rPr>
              <a:t>决定</a:t>
            </a:r>
            <a:r>
              <a:rPr lang="zh-CN" altLang="en-US" sz="3100" dirty="0" smtClean="0">
                <a:latin typeface="+mn-ea"/>
                <a:ea typeface="+mn-ea"/>
              </a:rPr>
              <a:t>操作数个数</a:t>
            </a:r>
            <a:r>
              <a:rPr lang="zh-CN" altLang="en-US" sz="3100" dirty="0" smtClean="0">
                <a:latin typeface="+mn-ea"/>
                <a:ea typeface="+mn-ea"/>
              </a:rPr>
              <a:t>、范围大小等</a:t>
            </a:r>
            <a:r>
              <a:rPr lang="en-US" altLang="zh-CN" sz="3100" dirty="0" smtClean="0">
                <a:latin typeface="+mn-ea"/>
                <a:ea typeface="+mn-ea"/>
              </a:rPr>
              <a:t>(</a:t>
            </a:r>
            <a:r>
              <a:rPr lang="zh-CN" altLang="en-US" sz="3100" dirty="0" smtClean="0">
                <a:latin typeface="+mn-ea"/>
                <a:ea typeface="+mn-ea"/>
              </a:rPr>
              <a:t>与寻址方式配合</a:t>
            </a:r>
            <a:r>
              <a:rPr lang="en-US" altLang="zh-CN" sz="3100" dirty="0" smtClean="0">
                <a:latin typeface="+mn-ea"/>
                <a:ea typeface="+mn-ea"/>
              </a:rPr>
              <a:t>)</a:t>
            </a:r>
            <a:endParaRPr lang="zh-CN" altLang="en-US" sz="31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8.2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6208" y="1032159"/>
            <a:ext cx="3982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指令格式的基本形式 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84373" y="2994495"/>
            <a:ext cx="6037725" cy="400110"/>
            <a:chOff x="2281052" y="1216068"/>
            <a:chExt cx="5859772" cy="436532"/>
          </a:xfrm>
        </p:grpSpPr>
        <p:grpSp>
          <p:nvGrpSpPr>
            <p:cNvPr id="12" name="组合 11"/>
            <p:cNvGrpSpPr/>
            <p:nvPr/>
          </p:nvGrpSpPr>
          <p:grpSpPr>
            <a:xfrm>
              <a:off x="3885803" y="1216069"/>
              <a:ext cx="4255021" cy="432048"/>
              <a:chOff x="2510036" y="1412776"/>
              <a:chExt cx="4255021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noFill/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noFill/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227743" y="1412776"/>
                <a:ext cx="1537314" cy="432048"/>
              </a:xfrm>
              <a:prstGeom prst="rect">
                <a:avLst/>
              </a:prstGeom>
              <a:noFill/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A2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281052" y="1216068"/>
              <a:ext cx="1466763" cy="436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534" y="4107729"/>
            <a:ext cx="6068718" cy="401581"/>
            <a:chOff x="2477651" y="1982842"/>
            <a:chExt cx="5208210" cy="438173"/>
          </a:xfrm>
        </p:grpSpPr>
        <p:grpSp>
          <p:nvGrpSpPr>
            <p:cNvPr id="21" name="组合 20"/>
            <p:cNvGrpSpPr/>
            <p:nvPr/>
          </p:nvGrpSpPr>
          <p:grpSpPr>
            <a:xfrm>
              <a:off x="3885803" y="1988932"/>
              <a:ext cx="3800058" cy="432083"/>
              <a:chOff x="2510036" y="2173506"/>
              <a:chExt cx="3800058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矩形 23"/>
              <p:cNvSpPr/>
              <p:nvPr/>
            </p:nvSpPr>
            <p:spPr>
              <a:xfrm>
                <a:off x="2510036" y="2173506"/>
                <a:ext cx="926862" cy="432048"/>
              </a:xfrm>
              <a:prstGeom prst="rect">
                <a:avLst/>
              </a:prstGeom>
              <a:noFill/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  <a:endParaRPr lang="en-US" altLang="zh-CN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436821" y="2173541"/>
                <a:ext cx="2873273" cy="432048"/>
              </a:xfrm>
              <a:prstGeom prst="rect">
                <a:avLst/>
              </a:prstGeom>
              <a:noFill/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477651" y="198284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  <a:endParaRPr lang="zh-CN" altLang="en-US" sz="2000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07534" y="1967979"/>
            <a:ext cx="5962533" cy="408731"/>
            <a:chOff x="986972" y="1922874"/>
            <a:chExt cx="5962533" cy="408731"/>
          </a:xfrm>
        </p:grpSpPr>
        <p:grpSp>
          <p:nvGrpSpPr>
            <p:cNvPr id="27" name="组合 26"/>
            <p:cNvGrpSpPr/>
            <p:nvPr/>
          </p:nvGrpSpPr>
          <p:grpSpPr>
            <a:xfrm>
              <a:off x="2627782" y="1922874"/>
              <a:ext cx="4321723" cy="396000"/>
              <a:chOff x="3838178" y="1980937"/>
              <a:chExt cx="3708924" cy="33985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838178" y="1980937"/>
                <a:ext cx="926862" cy="339849"/>
              </a:xfrm>
              <a:prstGeom prst="rect">
                <a:avLst/>
              </a:prstGeom>
              <a:noFill/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4764961" y="1980937"/>
                <a:ext cx="2782141" cy="339850"/>
                <a:chOff x="4771060" y="1980937"/>
                <a:chExt cx="2671377" cy="339850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4771060" y="1980937"/>
                  <a:ext cx="889962" cy="339849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5664013" y="1980937"/>
                  <a:ext cx="889962" cy="339849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6552475" y="1980937"/>
                  <a:ext cx="889962" cy="33985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986972" y="193149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7534" y="5186016"/>
            <a:ext cx="6104808" cy="396000"/>
            <a:chOff x="2477651" y="2812378"/>
            <a:chExt cx="5239185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3831033" cy="432048"/>
            </a:xfrm>
            <a:prstGeom prst="rect">
              <a:avLst/>
            </a:prstGeom>
            <a:noFill/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  <a:endParaRPr lang="zh-CN" altLang="en-US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7660277" y="1923217"/>
            <a:ext cx="26100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200" dirty="0">
                <a:latin typeface="+mn-ea"/>
              </a:rPr>
              <a:t>(A1) OP (A2)  →  A3</a:t>
            </a:r>
            <a:endParaRPr lang="en-US" altLang="zh-CN" sz="2200" dirty="0">
              <a:latin typeface="+mn-ea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677987" y="3034275"/>
            <a:ext cx="268695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+mn-ea"/>
              </a:rPr>
              <a:t>(A1) OP (A2)  →  A1</a:t>
            </a:r>
            <a:endParaRPr lang="en-US" altLang="zh-CN" sz="2200" dirty="0">
              <a:latin typeface="+mn-ea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7747302" y="4091677"/>
            <a:ext cx="319776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+mn-ea"/>
              </a:rPr>
              <a:t>(AC) OP (A1)  →  AC</a:t>
            </a:r>
            <a:endParaRPr lang="en-US" altLang="zh-CN" sz="2200" dirty="0">
              <a:latin typeface="+mn-ea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843210" y="5195637"/>
            <a:ext cx="32624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dirty="0" smtClean="0">
                <a:latin typeface="+mn-ea"/>
              </a:rPr>
              <a:t>停机</a:t>
            </a:r>
            <a:r>
              <a:rPr lang="zh-CN" altLang="en-US" sz="2000" dirty="0">
                <a:latin typeface="+mn-ea"/>
              </a:rPr>
              <a:t>、空操作、开关中断等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8.3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寻址方式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5574" y="1086587"/>
            <a:ext cx="378236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寻址方式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概念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84554" y="4058488"/>
            <a:ext cx="598113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400" dirty="0">
                <a:latin typeface="+mn-ea"/>
              </a:rPr>
              <a:t>寻址方式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3261" y="1836952"/>
            <a:ext cx="797514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根据冯诺依曼计算机的工作原理，需根据物理地址从内存中取指令和数据。如何获得指令和数据的物理</a:t>
            </a:r>
            <a:r>
              <a:rPr lang="zh-CN" altLang="en-US" sz="2400" dirty="0" smtClean="0">
                <a:solidFill>
                  <a:srgbClr val="3333CC"/>
                </a:solidFill>
                <a:latin typeface="+mn-ea"/>
              </a:rPr>
              <a:t>地址</a:t>
            </a:r>
            <a:r>
              <a:rPr lang="zh-CN" altLang="en-US" sz="2400" dirty="0" smtClean="0">
                <a:latin typeface="+mn-ea"/>
              </a:rPr>
              <a:t>？！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5905757" y="3131068"/>
            <a:ext cx="277327" cy="76966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5927530" y="4685627"/>
            <a:ext cx="277327" cy="64907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4554" y="5334703"/>
            <a:ext cx="598113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400" dirty="0" smtClean="0">
                <a:latin typeface="+mn-ea"/>
              </a:rPr>
              <a:t>寻找指令和操作数有效地址的方法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83004" y="3402775"/>
            <a:ext cx="3205773" cy="1608550"/>
            <a:chOff x="1355341" y="4264586"/>
            <a:chExt cx="3205773" cy="160855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55341" y="4264586"/>
              <a:ext cx="3205773" cy="1608550"/>
            </a:xfrm>
            <a:prstGeom prst="rect">
              <a:avLst/>
            </a:prstGeom>
          </p:spPr>
        </p:pic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254509" y="5249182"/>
              <a:ext cx="1008000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prstDash val="sysDot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67423" y="5249182"/>
              <a:ext cx="1141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+mn-ea"/>
                </a:rPr>
                <a:t>Address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275874" y="4927794"/>
              <a:ext cx="1008000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triangle" w="med" len="med"/>
              <a:tailEnd type="none" w="lg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415288" y="4530239"/>
              <a:ext cx="87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+mn-ea"/>
                </a:rPr>
                <a:t>Data</a:t>
              </a:r>
              <a:endParaRPr lang="zh-CN" altLang="en-US" b="1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3482</Words>
  <Application>WPS 演示</Application>
  <PresentationFormat>宽屏</PresentationFormat>
  <Paragraphs>724</Paragraphs>
  <Slides>25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25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华文新魏</vt:lpstr>
      <vt:lpstr>Consolas</vt:lpstr>
      <vt:lpstr>Calibri</vt:lpstr>
      <vt:lpstr>等线</vt:lpstr>
      <vt:lpstr>等线 Light</vt:lpstr>
      <vt:lpstr>Arial Unicode MS</vt:lpstr>
      <vt:lpstr>Garamond</vt:lpstr>
      <vt:lpstr>Franklin Gothic Heavy</vt:lpstr>
      <vt:lpstr>Times New Roman</vt:lpstr>
      <vt:lpstr>Calibri</vt:lpstr>
      <vt:lpstr>Symbol</vt:lpstr>
      <vt:lpstr>Deng</vt:lpstr>
      <vt:lpstr>Simplified Arabic</vt:lpstr>
      <vt:lpstr>Tahoma</vt:lpstr>
      <vt:lpstr>Segoe Print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本章主要内容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2284</cp:revision>
  <dcterms:created xsi:type="dcterms:W3CDTF">2018-05-09T10:41:00Z</dcterms:created>
  <dcterms:modified xsi:type="dcterms:W3CDTF">2022-05-04T15:20:57Z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BAE0B27DA2B14CBEBBD5B6D6E816C8E2</vt:lpwstr>
  </property>
</Properties>
</file>